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Cormorant Garamond Bold" panose="020B0604020202020204" charset="0"/>
      <p:regular r:id="rId12"/>
    </p:embeddedFont>
    <p:embeddedFont>
      <p:font typeface="Garamond Bold" panose="02020804030307010803" pitchFamily="18" charset="0"/>
      <p:regular r:id="rId13"/>
      <p:bold r:id="rId14"/>
    </p:embeddedFont>
    <p:embeddedFont>
      <p:font typeface="Noto Serif Ethiopic Semi Condensed" panose="020B0604020202020204" charset="0"/>
      <p:regular r:id="rId15"/>
    </p:embeddedFont>
    <p:embeddedFont>
      <p:font typeface="Noto Serif Ethiopic Semi Condensed Bold" panose="020B0604020202020204" charset="0"/>
      <p:regular r:id="rId16"/>
    </p:embeddedFon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  <p:embeddedFont>
      <p:font typeface="Shrikhan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A9A54A-7D19-44F0-A68C-6E2A8CCC543A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drive.google.com/drive/folders/1AiSKVtApaZkaTDL3HhlNBQNJ-NrAj-uW?usp=drive_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sv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5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hyperlink" Target="https://drive.google.com/drive/folders/1AiSKVtApaZkaTDL3HhlNBQNJ-NrAj-uW?usp=drive_lin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svg"/><Relationship Id="rId10" Type="http://schemas.openxmlformats.org/officeDocument/2006/relationships/image" Target="../media/image4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hyperlink" Target="https://timesofindia.indiatimes.com/india/vice-president-urges-people-to-promote-buy-indian-handicrafts-and-handlooms/articleshow/86833405.cms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smeventure.com/e-commerce-portal-for-handloom-handicraft-aims-at-making-artisans-weavers-self-reliant/" TargetMode="External"/><Relationship Id="rId12" Type="http://schemas.openxmlformats.org/officeDocument/2006/relationships/hyperlink" Target="https://abhipedia.abhimanu.com/Article/IAS/MTIzNjky/Role-of-handicraft-in-economy-and-challenges-faced-Economic-Affairs-IAS" TargetMode="External"/><Relationship Id="rId2" Type="http://schemas.openxmlformats.org/officeDocument/2006/relationships/video" Target="https://www.youtube.com/watch?v=35npVaFGHMY&amp;feature=youtu.be" TargetMode="External"/><Relationship Id="rId1" Type="http://schemas.openxmlformats.org/officeDocument/2006/relationships/video" Target="https://youtu.be/H3Den05Q_D0?si=GF9h4C1yPVIiD5z0" TargetMode="External"/><Relationship Id="rId6" Type="http://schemas.openxmlformats.org/officeDocument/2006/relationships/hyperlink" Target="https://m.economictimes.com/news/economy/indicators/indian-handicraft-industry-expected-to-see-a-6-8-decline-this-fiscal-year/amp_articleshow/101275020.cms" TargetMode="External"/><Relationship Id="rId11" Type="http://schemas.openxmlformats.org/officeDocument/2006/relationships/hyperlink" Target="https://miradorlife.com/4-toughest-challenges-the-indian-artisans-are-facing-in-2021-their-sustainable-solutions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hyperlink" Target="https://handicrafts.nic.in/e-marketing.asp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4492" y="2380611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8" y="0"/>
                </a:lnTo>
                <a:lnTo>
                  <a:pt x="6957908" y="7732451"/>
                </a:lnTo>
                <a:lnTo>
                  <a:pt x="0" y="773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50864" y="3677159"/>
            <a:ext cx="4805264" cy="5139356"/>
          </a:xfrm>
          <a:custGeom>
            <a:avLst/>
            <a:gdLst/>
            <a:ahLst/>
            <a:cxnLst/>
            <a:rect l="l" t="t" r="r" b="b"/>
            <a:pathLst>
              <a:path w="4805264" h="5139356">
                <a:moveTo>
                  <a:pt x="0" y="0"/>
                </a:moveTo>
                <a:lnTo>
                  <a:pt x="4805264" y="0"/>
                </a:lnTo>
                <a:lnTo>
                  <a:pt x="4805264" y="5139355"/>
                </a:lnTo>
                <a:lnTo>
                  <a:pt x="0" y="5139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94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9070" y="122064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97388" y="1447161"/>
            <a:ext cx="126499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SMART INDIA HACKATHON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1400" y="2982129"/>
            <a:ext cx="8907145" cy="454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endParaRPr/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</a:t>
            </a:r>
            <a:r>
              <a:rPr lang="en-US" sz="3000">
                <a:solidFill>
                  <a:srgbClr val="750505"/>
                </a:solidFill>
                <a:latin typeface="Arial"/>
                <a:ea typeface="Arial"/>
                <a:cs typeface="Arial"/>
                <a:sym typeface="Arial"/>
              </a:rPr>
              <a:t>1598</a:t>
            </a:r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</a:t>
            </a:r>
            <a:r>
              <a:rPr lang="en-US" sz="3000">
                <a:solidFill>
                  <a:srgbClr val="750505"/>
                </a:solidFill>
                <a:latin typeface="Arial"/>
                <a:ea typeface="Arial"/>
                <a:cs typeface="Arial"/>
                <a:sym typeface="Arial"/>
              </a:rPr>
              <a:t>Student Innovation </a:t>
            </a:r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Theme- </a:t>
            </a:r>
            <a:r>
              <a:rPr lang="en-US" sz="3000">
                <a:solidFill>
                  <a:srgbClr val="750505"/>
                </a:solidFill>
                <a:latin typeface="Arial"/>
                <a:ea typeface="Arial"/>
                <a:cs typeface="Arial"/>
                <a:sym typeface="Arial"/>
              </a:rPr>
              <a:t>Heritage &amp; Culture</a:t>
            </a:r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PS Category- </a:t>
            </a:r>
            <a:r>
              <a:rPr lang="en-US" sz="3000">
                <a:solidFill>
                  <a:srgbClr val="750505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Team ID-</a:t>
            </a:r>
          </a:p>
          <a:p>
            <a:pPr marL="542928" lvl="1" indent="-271464" algn="l">
              <a:lnSpc>
                <a:spcPts val="5160"/>
              </a:lnSpc>
              <a:buFont typeface="Arial"/>
              <a:buChar char="•"/>
            </a:pPr>
            <a:r>
              <a:rPr lang="en-US" sz="30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Team Name (Registered on portal)- </a:t>
            </a:r>
            <a:r>
              <a:rPr lang="en-US" sz="3000">
                <a:solidFill>
                  <a:srgbClr val="750505"/>
                </a:solidFill>
                <a:latin typeface="Arial"/>
                <a:ea typeface="Arial"/>
                <a:cs typeface="Arial"/>
                <a:sym typeface="Arial"/>
              </a:rPr>
              <a:t>Drashta</a:t>
            </a:r>
          </a:p>
        </p:txBody>
      </p:sp>
      <p:sp>
        <p:nvSpPr>
          <p:cNvPr id="7" name="Freeform 7"/>
          <p:cNvSpPr/>
          <p:nvPr/>
        </p:nvSpPr>
        <p:spPr>
          <a:xfrm>
            <a:off x="184353" y="145862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575" t="-58693" r="-45364" b="-674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E2671B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400" y="8032283"/>
            <a:ext cx="10544038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4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Please Follow this </a:t>
            </a:r>
            <a:r>
              <a:rPr lang="en-US" sz="2824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7"/>
              </a:rPr>
              <a:t>LINK</a:t>
            </a:r>
            <a:r>
              <a:rPr lang="en-US" sz="2824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for project overview and working prototype videos</a:t>
            </a:r>
            <a:endParaRPr lang="en-US" sz="2824" b="1" dirty="0">
              <a:solidFill>
                <a:srgbClr val="750505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915782" cy="10287000"/>
          </a:xfrm>
          <a:prstGeom prst="rect">
            <a:avLst/>
          </a:prstGeom>
          <a:solidFill>
            <a:srgbClr val="920404"/>
          </a:solidFill>
        </p:spPr>
      </p:sp>
      <p:grpSp>
        <p:nvGrpSpPr>
          <p:cNvPr id="3" name="Group 3"/>
          <p:cNvGrpSpPr/>
          <p:nvPr/>
        </p:nvGrpSpPr>
        <p:grpSpPr>
          <a:xfrm>
            <a:off x="7721338" y="3301394"/>
            <a:ext cx="5991066" cy="1367776"/>
            <a:chOff x="0" y="0"/>
            <a:chExt cx="603068" cy="137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3068" cy="137682"/>
            </a:xfrm>
            <a:custGeom>
              <a:avLst/>
              <a:gdLst/>
              <a:ahLst/>
              <a:cxnLst/>
              <a:rect l="l" t="t" r="r" b="b"/>
              <a:pathLst>
                <a:path w="603068" h="137682">
                  <a:moveTo>
                    <a:pt x="0" y="0"/>
                  </a:moveTo>
                  <a:lnTo>
                    <a:pt x="603068" y="0"/>
                  </a:lnTo>
                  <a:lnTo>
                    <a:pt x="603068" y="137682"/>
                  </a:lnTo>
                  <a:lnTo>
                    <a:pt x="0" y="13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F8C8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3068" cy="175782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r">
                <a:lnSpc>
                  <a:spcPts val="25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6782" y="3560727"/>
            <a:ext cx="849111" cy="84911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CF8C8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68439" y="3732384"/>
            <a:ext cx="505798" cy="505798"/>
          </a:xfrm>
          <a:custGeom>
            <a:avLst/>
            <a:gdLst/>
            <a:ahLst/>
            <a:cxnLst/>
            <a:rect l="l" t="t" r="r" b="b"/>
            <a:pathLst>
              <a:path w="505798" h="505798">
                <a:moveTo>
                  <a:pt x="0" y="0"/>
                </a:moveTo>
                <a:lnTo>
                  <a:pt x="505798" y="0"/>
                </a:lnTo>
                <a:lnTo>
                  <a:pt x="505798" y="505798"/>
                </a:lnTo>
                <a:lnTo>
                  <a:pt x="0" y="50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69070" y="122064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6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" y="9818639"/>
            <a:ext cx="18287998" cy="468361"/>
            <a:chOff x="0" y="0"/>
            <a:chExt cx="24383998" cy="6244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624481"/>
            </a:xfrm>
            <a:custGeom>
              <a:avLst/>
              <a:gdLst/>
              <a:ahLst/>
              <a:cxnLst/>
              <a:rect l="l" t="t" r="r" b="b"/>
              <a:pathLst>
                <a:path w="24384000" h="624481">
                  <a:moveTo>
                    <a:pt x="0" y="0"/>
                  </a:moveTo>
                  <a:lnTo>
                    <a:pt x="24384000" y="0"/>
                  </a:lnTo>
                  <a:lnTo>
                    <a:pt x="24384000" y="624481"/>
                  </a:lnTo>
                  <a:lnTo>
                    <a:pt x="0" y="624481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21338" y="4952157"/>
            <a:ext cx="5991066" cy="1367776"/>
            <a:chOff x="0" y="0"/>
            <a:chExt cx="603068" cy="137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3068" cy="137682"/>
            </a:xfrm>
            <a:custGeom>
              <a:avLst/>
              <a:gdLst/>
              <a:ahLst/>
              <a:cxnLst/>
              <a:rect l="l" t="t" r="r" b="b"/>
              <a:pathLst>
                <a:path w="603068" h="137682">
                  <a:moveTo>
                    <a:pt x="0" y="0"/>
                  </a:moveTo>
                  <a:lnTo>
                    <a:pt x="603068" y="0"/>
                  </a:lnTo>
                  <a:lnTo>
                    <a:pt x="603068" y="137682"/>
                  </a:lnTo>
                  <a:lnTo>
                    <a:pt x="0" y="13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48023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03068" cy="185307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21338" y="8134719"/>
            <a:ext cx="5991066" cy="1433854"/>
            <a:chOff x="0" y="0"/>
            <a:chExt cx="603068" cy="1443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3068" cy="144334"/>
            </a:xfrm>
            <a:custGeom>
              <a:avLst/>
              <a:gdLst/>
              <a:ahLst/>
              <a:cxnLst/>
              <a:rect l="l" t="t" r="r" b="b"/>
              <a:pathLst>
                <a:path w="603068" h="144334">
                  <a:moveTo>
                    <a:pt x="0" y="0"/>
                  </a:moveTo>
                  <a:lnTo>
                    <a:pt x="603068" y="0"/>
                  </a:lnTo>
                  <a:lnTo>
                    <a:pt x="603068" y="144334"/>
                  </a:lnTo>
                  <a:lnTo>
                    <a:pt x="0" y="144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F8C8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03068" cy="191959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21338" y="6545856"/>
            <a:ext cx="5991066" cy="1367776"/>
            <a:chOff x="0" y="0"/>
            <a:chExt cx="603068" cy="1376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3068" cy="137682"/>
            </a:xfrm>
            <a:custGeom>
              <a:avLst/>
              <a:gdLst/>
              <a:ahLst/>
              <a:cxnLst/>
              <a:rect l="l" t="t" r="r" b="b"/>
              <a:pathLst>
                <a:path w="603068" h="137682">
                  <a:moveTo>
                    <a:pt x="0" y="0"/>
                  </a:moveTo>
                  <a:lnTo>
                    <a:pt x="603068" y="0"/>
                  </a:lnTo>
                  <a:lnTo>
                    <a:pt x="603068" y="137682"/>
                  </a:lnTo>
                  <a:lnTo>
                    <a:pt x="0" y="13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B070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603068" cy="185307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96782" y="5211489"/>
            <a:ext cx="849111" cy="84911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A48023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404829" y="5307394"/>
            <a:ext cx="633493" cy="633493"/>
          </a:xfrm>
          <a:custGeom>
            <a:avLst/>
            <a:gdLst/>
            <a:ahLst/>
            <a:cxnLst/>
            <a:rect l="l" t="t" r="r" b="b"/>
            <a:pathLst>
              <a:path w="633493" h="633493">
                <a:moveTo>
                  <a:pt x="0" y="0"/>
                </a:moveTo>
                <a:lnTo>
                  <a:pt x="633494" y="0"/>
                </a:lnTo>
                <a:lnTo>
                  <a:pt x="633494" y="633494"/>
                </a:lnTo>
                <a:lnTo>
                  <a:pt x="0" y="633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7297020" y="6805189"/>
            <a:ext cx="849111" cy="84911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8B0707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7441872" y="7012106"/>
            <a:ext cx="556038" cy="411468"/>
          </a:xfrm>
          <a:custGeom>
            <a:avLst/>
            <a:gdLst/>
            <a:ahLst/>
            <a:cxnLst/>
            <a:rect l="l" t="t" r="r" b="b"/>
            <a:pathLst>
              <a:path w="556038" h="411468">
                <a:moveTo>
                  <a:pt x="0" y="0"/>
                </a:moveTo>
                <a:lnTo>
                  <a:pt x="556038" y="0"/>
                </a:lnTo>
                <a:lnTo>
                  <a:pt x="556038" y="411468"/>
                </a:lnTo>
                <a:lnTo>
                  <a:pt x="0" y="411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297020" y="8427091"/>
            <a:ext cx="849111" cy="84911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CF8C8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545195" y="8596920"/>
            <a:ext cx="470634" cy="485645"/>
          </a:xfrm>
          <a:custGeom>
            <a:avLst/>
            <a:gdLst/>
            <a:ahLst/>
            <a:cxnLst/>
            <a:rect l="l" t="t" r="r" b="b"/>
            <a:pathLst>
              <a:path w="470634" h="485645">
                <a:moveTo>
                  <a:pt x="0" y="0"/>
                </a:moveTo>
                <a:lnTo>
                  <a:pt x="470634" y="0"/>
                </a:lnTo>
                <a:lnTo>
                  <a:pt x="470634" y="485645"/>
                </a:lnTo>
                <a:lnTo>
                  <a:pt x="0" y="485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74037" y="7247118"/>
            <a:ext cx="4386566" cy="1055864"/>
          </a:xfrm>
          <a:custGeom>
            <a:avLst/>
            <a:gdLst/>
            <a:ahLst/>
            <a:cxnLst/>
            <a:rect l="l" t="t" r="r" b="b"/>
            <a:pathLst>
              <a:path w="4386566" h="1055864">
                <a:moveTo>
                  <a:pt x="0" y="0"/>
                </a:moveTo>
                <a:lnTo>
                  <a:pt x="4386566" y="0"/>
                </a:lnTo>
                <a:lnTo>
                  <a:pt x="4386566" y="1055865"/>
                </a:lnTo>
                <a:lnTo>
                  <a:pt x="0" y="1055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487" b="-26555"/>
            </a:stretch>
          </a:blipFill>
          <a:ln w="9525" cap="sq">
            <a:solidFill>
              <a:srgbClr val="F5F1EC"/>
            </a:solidFill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1868195" y="8456833"/>
            <a:ext cx="1879270" cy="884851"/>
          </a:xfrm>
          <a:custGeom>
            <a:avLst/>
            <a:gdLst/>
            <a:ahLst/>
            <a:cxnLst/>
            <a:rect l="l" t="t" r="r" b="b"/>
            <a:pathLst>
              <a:path w="1879270" h="884851">
                <a:moveTo>
                  <a:pt x="0" y="0"/>
                </a:moveTo>
                <a:lnTo>
                  <a:pt x="1879270" y="0"/>
                </a:lnTo>
                <a:lnTo>
                  <a:pt x="1879270" y="884852"/>
                </a:lnTo>
                <a:lnTo>
                  <a:pt x="0" y="884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4931"/>
            </a:stretch>
          </a:blipFill>
          <a:ln w="9525" cap="sq">
            <a:solidFill>
              <a:srgbClr val="F5F1EC"/>
            </a:solidFill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4788628" y="7262926"/>
            <a:ext cx="1746543" cy="1040057"/>
          </a:xfrm>
          <a:custGeom>
            <a:avLst/>
            <a:gdLst/>
            <a:ahLst/>
            <a:cxnLst/>
            <a:rect l="l" t="t" r="r" b="b"/>
            <a:pathLst>
              <a:path w="1746543" h="1040057">
                <a:moveTo>
                  <a:pt x="0" y="0"/>
                </a:moveTo>
                <a:lnTo>
                  <a:pt x="1746543" y="0"/>
                </a:lnTo>
                <a:lnTo>
                  <a:pt x="1746543" y="1040057"/>
                </a:lnTo>
                <a:lnTo>
                  <a:pt x="0" y="1040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431" b="-2911"/>
            </a:stretch>
          </a:blipFill>
          <a:ln w="9525" cap="sq">
            <a:solidFill>
              <a:srgbClr val="F5F1EC"/>
            </a:solidFill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3816653" y="8456833"/>
            <a:ext cx="2718518" cy="884851"/>
          </a:xfrm>
          <a:custGeom>
            <a:avLst/>
            <a:gdLst/>
            <a:ahLst/>
            <a:cxnLst/>
            <a:rect l="l" t="t" r="r" b="b"/>
            <a:pathLst>
              <a:path w="2718518" h="884851">
                <a:moveTo>
                  <a:pt x="0" y="0"/>
                </a:moveTo>
                <a:lnTo>
                  <a:pt x="2718518" y="0"/>
                </a:lnTo>
                <a:lnTo>
                  <a:pt x="2718518" y="884852"/>
                </a:lnTo>
                <a:lnTo>
                  <a:pt x="0" y="884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82" b="-234437"/>
            </a:stretch>
          </a:blipFill>
          <a:ln w="9525" cap="sq">
            <a:solidFill>
              <a:srgbClr val="F5F1EC"/>
            </a:solidFill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16020758" y="3645409"/>
            <a:ext cx="1980582" cy="1660051"/>
          </a:xfrm>
          <a:custGeom>
            <a:avLst/>
            <a:gdLst/>
            <a:ahLst/>
            <a:cxnLst/>
            <a:rect l="l" t="t" r="r" b="b"/>
            <a:pathLst>
              <a:path w="1980582" h="1660051">
                <a:moveTo>
                  <a:pt x="0" y="0"/>
                </a:moveTo>
                <a:lnTo>
                  <a:pt x="1980581" y="0"/>
                </a:lnTo>
                <a:lnTo>
                  <a:pt x="1980581" y="1660051"/>
                </a:lnTo>
                <a:lnTo>
                  <a:pt x="0" y="16600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5176" t="-63039" r="-131558" b="-42527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921954" y="3645409"/>
            <a:ext cx="2098804" cy="1678365"/>
          </a:xfrm>
          <a:custGeom>
            <a:avLst/>
            <a:gdLst/>
            <a:ahLst/>
            <a:cxnLst/>
            <a:rect l="l" t="t" r="r" b="b"/>
            <a:pathLst>
              <a:path w="2098804" h="1678365">
                <a:moveTo>
                  <a:pt x="0" y="0"/>
                </a:moveTo>
                <a:lnTo>
                  <a:pt x="2098804" y="0"/>
                </a:lnTo>
                <a:lnTo>
                  <a:pt x="2098804" y="1678366"/>
                </a:lnTo>
                <a:lnTo>
                  <a:pt x="0" y="1678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465333" y="5444936"/>
            <a:ext cx="2536007" cy="1735024"/>
          </a:xfrm>
          <a:custGeom>
            <a:avLst/>
            <a:gdLst/>
            <a:ahLst/>
            <a:cxnLst/>
            <a:rect l="l" t="t" r="r" b="b"/>
            <a:pathLst>
              <a:path w="2536007" h="1735024">
                <a:moveTo>
                  <a:pt x="0" y="0"/>
                </a:moveTo>
                <a:lnTo>
                  <a:pt x="2536006" y="0"/>
                </a:lnTo>
                <a:lnTo>
                  <a:pt x="2536006" y="1735024"/>
                </a:lnTo>
                <a:lnTo>
                  <a:pt x="0" y="173502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866" t="-205884" r="-10692" b="-84626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22875" y="5444936"/>
            <a:ext cx="1542458" cy="1735024"/>
          </a:xfrm>
          <a:custGeom>
            <a:avLst/>
            <a:gdLst/>
            <a:ahLst/>
            <a:cxnLst/>
            <a:rect l="l" t="t" r="r" b="b"/>
            <a:pathLst>
              <a:path w="1542458" h="1735024">
                <a:moveTo>
                  <a:pt x="0" y="0"/>
                </a:moveTo>
                <a:lnTo>
                  <a:pt x="1542458" y="0"/>
                </a:lnTo>
                <a:lnTo>
                  <a:pt x="1542458" y="1735024"/>
                </a:lnTo>
                <a:lnTo>
                  <a:pt x="0" y="1735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4732" t="-7019" r="-12930" b="-6474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231565" y="7321064"/>
            <a:ext cx="1769774" cy="2020621"/>
          </a:xfrm>
          <a:custGeom>
            <a:avLst/>
            <a:gdLst/>
            <a:ahLst/>
            <a:cxnLst/>
            <a:rect l="l" t="t" r="r" b="b"/>
            <a:pathLst>
              <a:path w="1769774" h="2020621">
                <a:moveTo>
                  <a:pt x="0" y="0"/>
                </a:moveTo>
                <a:lnTo>
                  <a:pt x="1769774" y="0"/>
                </a:lnTo>
                <a:lnTo>
                  <a:pt x="1769774" y="2020621"/>
                </a:lnTo>
                <a:lnTo>
                  <a:pt x="0" y="20206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6494" b="-8169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922875" y="7321064"/>
            <a:ext cx="2235145" cy="2020621"/>
          </a:xfrm>
          <a:custGeom>
            <a:avLst/>
            <a:gdLst/>
            <a:ahLst/>
            <a:cxnLst/>
            <a:rect l="l" t="t" r="r" b="b"/>
            <a:pathLst>
              <a:path w="2235145" h="2020621">
                <a:moveTo>
                  <a:pt x="0" y="0"/>
                </a:moveTo>
                <a:lnTo>
                  <a:pt x="2235145" y="0"/>
                </a:lnTo>
                <a:lnTo>
                  <a:pt x="2235145" y="2020621"/>
                </a:lnTo>
                <a:lnTo>
                  <a:pt x="0" y="202062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5684" t="-10799" r="-45684" b="-10163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74037" y="8456833"/>
            <a:ext cx="1524970" cy="884851"/>
          </a:xfrm>
          <a:custGeom>
            <a:avLst/>
            <a:gdLst/>
            <a:ahLst/>
            <a:cxnLst/>
            <a:rect l="l" t="t" r="r" b="b"/>
            <a:pathLst>
              <a:path w="1524970" h="884851">
                <a:moveTo>
                  <a:pt x="0" y="0"/>
                </a:moveTo>
                <a:lnTo>
                  <a:pt x="1524970" y="0"/>
                </a:lnTo>
                <a:lnTo>
                  <a:pt x="1524970" y="884852"/>
                </a:lnTo>
                <a:lnTo>
                  <a:pt x="0" y="8848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r="-8795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84353" y="145862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2575" t="-54437" r="-45364" b="-71659"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390841" y="1648289"/>
            <a:ext cx="5946086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i="0" dirty="0">
                <a:solidFill>
                  <a:srgbClr val="FFFFFF"/>
                </a:solidFill>
                <a:effectLst/>
              </a:rPr>
              <a:t>Loss of Traditional Crafts</a:t>
            </a:r>
            <a:r>
              <a:rPr lang="en-US" sz="2800" b="0" i="0" dirty="0">
                <a:solidFill>
                  <a:srgbClr val="FFFFFF"/>
                </a:solidFill>
                <a:effectLst/>
              </a:rPr>
              <a:t>: Diminishing recognition and market for Indian handicrafts,</a:t>
            </a:r>
            <a:r>
              <a:rPr lang="en-US" sz="2800" b="1" i="0" dirty="0">
                <a:solidFill>
                  <a:srgbClr val="FFFFFF"/>
                </a:solidFill>
                <a:effectLst/>
              </a:rPr>
              <a:t> lack of digital know-how.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i="0" dirty="0">
                <a:solidFill>
                  <a:srgbClr val="FFFFFF"/>
                </a:solidFill>
                <a:effectLst/>
              </a:rPr>
              <a:t>Lack of Cultural Awareness:</a:t>
            </a:r>
            <a:r>
              <a:rPr lang="en-US" sz="2800" b="0" i="0" dirty="0">
                <a:solidFill>
                  <a:srgbClr val="FFFFFF"/>
                </a:solidFill>
                <a:effectLst/>
              </a:rPr>
              <a:t> Limited access to region-specific heritage knowledge.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i="0" dirty="0">
                <a:solidFill>
                  <a:srgbClr val="FFFFFF"/>
                </a:solidFill>
                <a:effectLst/>
              </a:rPr>
              <a:t>Travel Planning Difficulties:</a:t>
            </a:r>
            <a:r>
              <a:rPr lang="en-US" sz="2800" b="0" i="0" dirty="0">
                <a:solidFill>
                  <a:srgbClr val="FFFFFF"/>
                </a:solidFill>
                <a:effectLst/>
              </a:rPr>
              <a:t> Tedious, overwhelming process to plan trips tailored to cultural experiences.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i="0" dirty="0">
                <a:solidFill>
                  <a:srgbClr val="FFFFFF"/>
                </a:solidFill>
                <a:effectLst/>
              </a:rPr>
              <a:t>Scattered/Fragmented Information:</a:t>
            </a:r>
            <a:r>
              <a:rPr lang="en-US" sz="2800" b="0" i="0" dirty="0">
                <a:solidFill>
                  <a:srgbClr val="FFFFFF"/>
                </a:solidFill>
                <a:effectLst/>
              </a:rPr>
              <a:t> Disorganized resources on India's vast heritage, folklore, and monuments.</a:t>
            </a:r>
            <a:endParaRPr lang="en-US" sz="2800" dirty="0"/>
          </a:p>
        </p:txBody>
      </p:sp>
      <p:sp>
        <p:nvSpPr>
          <p:cNvPr id="47" name="TextBox 47"/>
          <p:cNvSpPr txBox="1"/>
          <p:nvPr/>
        </p:nvSpPr>
        <p:spPr>
          <a:xfrm>
            <a:off x="7192007" y="521962"/>
            <a:ext cx="6312813" cy="7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3"/>
              </a:lnSpc>
              <a:spcBef>
                <a:spcPct val="0"/>
              </a:spcBef>
            </a:pPr>
            <a:r>
              <a:rPr lang="en-US" sz="4409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PROPOSED SOLUTION: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250904" y="3465859"/>
            <a:ext cx="5302827" cy="93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1778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Interactive Indian Map</a:t>
            </a:r>
            <a:r>
              <a:rPr lang="en-US" sz="177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Interactive state-specific exploration of food, monuments, folklore, and more promoting Unity In Diversity among learners.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535578" y="9923414"/>
            <a:ext cx="72372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192007" y="10018188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65482" y="5173389"/>
            <a:ext cx="5022957" cy="93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1778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AI-Powered Travel Guide (Indu): </a:t>
            </a:r>
            <a:r>
              <a:rPr lang="en-US" sz="177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Personalized itineraries  using AI for seamless, cultural travel planning.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250904" y="6602947"/>
            <a:ext cx="5302827" cy="125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1778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Handicraft Marketplace:</a:t>
            </a:r>
            <a:r>
              <a:rPr lang="en-US" sz="177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Promoting and selling authentic  Indian traditional crafts directly to consumers thereby exposing local artisans to large global market.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50904" y="8352734"/>
            <a:ext cx="5302827" cy="93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1778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Festival Calendar: </a:t>
            </a:r>
            <a:r>
              <a:rPr lang="en-US" sz="177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 dynamic calendar showcasing upcoming Indian festivals, tailored to different regions and cultures.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177933" y="1703404"/>
            <a:ext cx="48234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1"/>
              </a:lnSpc>
              <a:spcBef>
                <a:spcPct val="0"/>
              </a:spcBef>
            </a:pPr>
            <a:r>
              <a:rPr lang="en-US" sz="2001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 cutting-edge platform designed to preserve, promote, and make accessible the rich cultural tapestry of India</a:t>
            </a:r>
          </a:p>
        </p:txBody>
      </p:sp>
      <p:sp>
        <p:nvSpPr>
          <p:cNvPr id="55" name="Freeform 55"/>
          <p:cNvSpPr/>
          <p:nvPr/>
        </p:nvSpPr>
        <p:spPr>
          <a:xfrm>
            <a:off x="7936710" y="1454859"/>
            <a:ext cx="4823406" cy="1690180"/>
          </a:xfrm>
          <a:custGeom>
            <a:avLst/>
            <a:gdLst/>
            <a:ahLst/>
            <a:cxnLst/>
            <a:rect l="l" t="t" r="r" b="b"/>
            <a:pathLst>
              <a:path w="4823406" h="1690180">
                <a:moveTo>
                  <a:pt x="0" y="0"/>
                </a:moveTo>
                <a:lnTo>
                  <a:pt x="4823407" y="0"/>
                </a:lnTo>
                <a:lnTo>
                  <a:pt x="4823407" y="1690180"/>
                </a:lnTo>
                <a:lnTo>
                  <a:pt x="0" y="16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91532" b="-93845"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593157" y="1118849"/>
            <a:ext cx="603319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5"/>
              </a:lnSpc>
              <a:spcBef>
                <a:spcPct val="0"/>
              </a:spcBef>
            </a:pPr>
            <a:r>
              <a:rPr lang="en-US" sz="3596" b="1" dirty="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PROBLEM:  Culture At Risk?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F9E7C0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6550" y="0"/>
            <a:ext cx="0" cy="10550328"/>
          </a:xfrm>
          <a:prstGeom prst="line">
            <a:avLst/>
          </a:prstGeom>
          <a:ln w="9525" cap="flat">
            <a:solidFill>
              <a:srgbClr val="1E25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1338838" y="5270402"/>
            <a:ext cx="10550328" cy="0"/>
          </a:xfrm>
          <a:prstGeom prst="line">
            <a:avLst/>
          </a:prstGeom>
          <a:ln w="9525" cap="flat">
            <a:solidFill>
              <a:srgbClr val="1E25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1430037"/>
            <a:ext cx="6618765" cy="0"/>
          </a:xfrm>
          <a:prstGeom prst="line">
            <a:avLst/>
          </a:prstGeom>
          <a:ln w="9525" cap="flat">
            <a:solidFill>
              <a:srgbClr val="1E25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0" y="8530732"/>
            <a:ext cx="6618765" cy="0"/>
          </a:xfrm>
          <a:prstGeom prst="line">
            <a:avLst/>
          </a:prstGeom>
          <a:ln w="9525" cap="flat">
            <a:solidFill>
              <a:srgbClr val="1E25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69070" y="122064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708164"/>
            <a:ext cx="18287998" cy="754857"/>
            <a:chOff x="0" y="0"/>
            <a:chExt cx="24383998" cy="10064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84353" y="145862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575" t="-58693" r="-45364" b="-6740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0914" y="7766865"/>
            <a:ext cx="665252" cy="759105"/>
          </a:xfrm>
          <a:custGeom>
            <a:avLst/>
            <a:gdLst/>
            <a:ahLst/>
            <a:cxnLst/>
            <a:rect l="l" t="t" r="r" b="b"/>
            <a:pathLst>
              <a:path w="665252" h="759105">
                <a:moveTo>
                  <a:pt x="0" y="0"/>
                </a:moveTo>
                <a:lnTo>
                  <a:pt x="665252" y="0"/>
                </a:lnTo>
                <a:lnTo>
                  <a:pt x="665252" y="759104"/>
                </a:lnTo>
                <a:lnTo>
                  <a:pt x="0" y="759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02866" y="7679914"/>
            <a:ext cx="755104" cy="846055"/>
          </a:xfrm>
          <a:custGeom>
            <a:avLst/>
            <a:gdLst/>
            <a:ahLst/>
            <a:cxnLst/>
            <a:rect l="l" t="t" r="r" b="b"/>
            <a:pathLst>
              <a:path w="755104" h="846055">
                <a:moveTo>
                  <a:pt x="0" y="0"/>
                </a:moveTo>
                <a:lnTo>
                  <a:pt x="755104" y="0"/>
                </a:lnTo>
                <a:lnTo>
                  <a:pt x="755104" y="846055"/>
                </a:lnTo>
                <a:lnTo>
                  <a:pt x="0" y="846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24670" y="7767741"/>
            <a:ext cx="758228" cy="758228"/>
          </a:xfrm>
          <a:custGeom>
            <a:avLst/>
            <a:gdLst/>
            <a:ahLst/>
            <a:cxnLst/>
            <a:rect l="l" t="t" r="r" b="b"/>
            <a:pathLst>
              <a:path w="758228" h="758228">
                <a:moveTo>
                  <a:pt x="0" y="0"/>
                </a:moveTo>
                <a:lnTo>
                  <a:pt x="758229" y="0"/>
                </a:lnTo>
                <a:lnTo>
                  <a:pt x="758229" y="758228"/>
                </a:lnTo>
                <a:lnTo>
                  <a:pt x="0" y="758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21025" y="7766865"/>
            <a:ext cx="719921" cy="715994"/>
          </a:xfrm>
          <a:custGeom>
            <a:avLst/>
            <a:gdLst/>
            <a:ahLst/>
            <a:cxnLst/>
            <a:rect l="l" t="t" r="r" b="b"/>
            <a:pathLst>
              <a:path w="719921" h="715994">
                <a:moveTo>
                  <a:pt x="0" y="0"/>
                </a:moveTo>
                <a:lnTo>
                  <a:pt x="719920" y="0"/>
                </a:lnTo>
                <a:lnTo>
                  <a:pt x="719920" y="715993"/>
                </a:lnTo>
                <a:lnTo>
                  <a:pt x="0" y="7159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07645" y="7724453"/>
            <a:ext cx="1191993" cy="758405"/>
          </a:xfrm>
          <a:custGeom>
            <a:avLst/>
            <a:gdLst/>
            <a:ahLst/>
            <a:cxnLst/>
            <a:rect l="l" t="t" r="r" b="b"/>
            <a:pathLst>
              <a:path w="1191993" h="758405">
                <a:moveTo>
                  <a:pt x="0" y="0"/>
                </a:moveTo>
                <a:lnTo>
                  <a:pt x="1191993" y="0"/>
                </a:lnTo>
                <a:lnTo>
                  <a:pt x="1191993" y="758405"/>
                </a:lnTo>
                <a:lnTo>
                  <a:pt x="0" y="758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0214" y="8783144"/>
            <a:ext cx="791905" cy="722613"/>
          </a:xfrm>
          <a:custGeom>
            <a:avLst/>
            <a:gdLst/>
            <a:ahLst/>
            <a:cxnLst/>
            <a:rect l="l" t="t" r="r" b="b"/>
            <a:pathLst>
              <a:path w="791905" h="722613">
                <a:moveTo>
                  <a:pt x="0" y="0"/>
                </a:moveTo>
                <a:lnTo>
                  <a:pt x="791905" y="0"/>
                </a:lnTo>
                <a:lnTo>
                  <a:pt x="791905" y="722613"/>
                </a:lnTo>
                <a:lnTo>
                  <a:pt x="0" y="7226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35561" y="8945069"/>
            <a:ext cx="1738146" cy="486681"/>
          </a:xfrm>
          <a:custGeom>
            <a:avLst/>
            <a:gdLst/>
            <a:ahLst/>
            <a:cxnLst/>
            <a:rect l="l" t="t" r="r" b="b"/>
            <a:pathLst>
              <a:path w="1738146" h="486681">
                <a:moveTo>
                  <a:pt x="0" y="0"/>
                </a:moveTo>
                <a:lnTo>
                  <a:pt x="1738146" y="0"/>
                </a:lnTo>
                <a:lnTo>
                  <a:pt x="1738146" y="486681"/>
                </a:lnTo>
                <a:lnTo>
                  <a:pt x="0" y="4866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577150" y="8631205"/>
            <a:ext cx="1026492" cy="1026492"/>
          </a:xfrm>
          <a:custGeom>
            <a:avLst/>
            <a:gdLst/>
            <a:ahLst/>
            <a:cxnLst/>
            <a:rect l="l" t="t" r="r" b="b"/>
            <a:pathLst>
              <a:path w="1026492" h="1026492">
                <a:moveTo>
                  <a:pt x="0" y="0"/>
                </a:moveTo>
                <a:lnTo>
                  <a:pt x="1026492" y="0"/>
                </a:lnTo>
                <a:lnTo>
                  <a:pt x="1026492" y="1026492"/>
                </a:lnTo>
                <a:lnTo>
                  <a:pt x="0" y="10264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85465" y="1731116"/>
            <a:ext cx="11083356" cy="6794853"/>
          </a:xfrm>
          <a:custGeom>
            <a:avLst/>
            <a:gdLst/>
            <a:ahLst/>
            <a:cxnLst/>
            <a:rect l="l" t="t" r="r" b="b"/>
            <a:pathLst>
              <a:path w="11083356" h="6794853">
                <a:moveTo>
                  <a:pt x="0" y="0"/>
                </a:moveTo>
                <a:lnTo>
                  <a:pt x="11083356" y="0"/>
                </a:lnTo>
                <a:lnTo>
                  <a:pt x="11083356" y="6794853"/>
                </a:lnTo>
                <a:lnTo>
                  <a:pt x="0" y="67948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885465" y="977599"/>
            <a:ext cx="578298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0"/>
              </a:lnSpc>
            </a:pPr>
            <a:r>
              <a:rPr lang="en-US" sz="4725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FLOW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595437"/>
            <a:ext cx="3784677" cy="70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  <a:spcBef>
                <a:spcPct val="0"/>
              </a:spcBef>
            </a:pPr>
            <a:r>
              <a:rPr lang="en-US" sz="416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Tech Stack: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743" y="2909200"/>
            <a:ext cx="1930295" cy="444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3"/>
              </a:lnSpc>
              <a:spcBef>
                <a:spcPct val="0"/>
              </a:spcBef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1. </a:t>
            </a:r>
            <a:r>
              <a:rPr lang="en-US" sz="199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Front-End: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HTML5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CSS3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JavaScript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React.js 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Bootstrap</a:t>
            </a:r>
          </a:p>
          <a:p>
            <a:pPr algn="l">
              <a:lnSpc>
                <a:spcPts val="2793"/>
              </a:lnSpc>
              <a:spcBef>
                <a:spcPct val="0"/>
              </a:spcBef>
            </a:pPr>
            <a:r>
              <a:rPr lang="en-US" sz="199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Back-End: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Python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Flask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Node.js</a:t>
            </a:r>
          </a:p>
          <a:p>
            <a:pPr algn="l">
              <a:lnSpc>
                <a:spcPts val="2793"/>
              </a:lnSpc>
              <a:spcBef>
                <a:spcPct val="0"/>
              </a:spcBef>
            </a:pPr>
            <a:r>
              <a:rPr lang="en-US" sz="199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Database:</a:t>
            </a:r>
          </a:p>
          <a:p>
            <a:pPr marL="430872" lvl="1" indent="-215436" algn="l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  <a:p>
            <a:pPr algn="l">
              <a:lnSpc>
                <a:spcPts val="2793"/>
              </a:lnSpc>
              <a:spcBef>
                <a:spcPct val="0"/>
              </a:spcBef>
            </a:pPr>
            <a:endParaRPr lang="en-US" sz="1995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12079" y="2899675"/>
            <a:ext cx="3402594" cy="374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APIs/Integrations: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Chatbot Framework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Payment Gateway Integration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Event API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 Cloud &amp; Deployment: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AWS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Docker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6. Security: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JWT (JSON Web Tokens)</a:t>
            </a:r>
          </a:p>
          <a:p>
            <a:pPr marL="432101" lvl="1" indent="-216050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SSL/TLS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74980" y="9771267"/>
            <a:ext cx="408432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7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02358" y="9828417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E2671B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A8404-144E-2758-4193-DC40651DD860}"/>
              </a:ext>
            </a:extLst>
          </p:cNvPr>
          <p:cNvSpPr txBox="1"/>
          <p:nvPr/>
        </p:nvSpPr>
        <p:spPr>
          <a:xfrm>
            <a:off x="6835402" y="283617"/>
            <a:ext cx="51570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Please Follow this </a:t>
            </a:r>
            <a:r>
              <a:rPr lang="en-US" sz="20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22"/>
              </a:rPr>
              <a:t>LINK</a:t>
            </a:r>
            <a:r>
              <a:rPr lang="en-US" sz="20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for project overview and working prototype videos</a:t>
            </a:r>
            <a:endParaRPr lang="en-US" sz="2000" b="1" dirty="0">
              <a:solidFill>
                <a:srgbClr val="750505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34469" y="1953525"/>
            <a:ext cx="0" cy="546884"/>
          </a:xfrm>
          <a:prstGeom prst="line">
            <a:avLst/>
          </a:prstGeom>
          <a:ln w="952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186" y="25134"/>
            <a:ext cx="8564038" cy="10317161"/>
            <a:chOff x="10240" y="-5664"/>
            <a:chExt cx="940725" cy="815286"/>
          </a:xfrm>
        </p:grpSpPr>
        <p:sp>
          <p:nvSpPr>
            <p:cNvPr id="4" name="Freeform 4"/>
            <p:cNvSpPr/>
            <p:nvPr/>
          </p:nvSpPr>
          <p:spPr>
            <a:xfrm>
              <a:off x="10240" y="-5664"/>
              <a:ext cx="940725" cy="815286"/>
            </a:xfrm>
            <a:prstGeom prst="flowChartDelay">
              <a:avLst/>
            </a:prstGeom>
            <a:solidFill>
              <a:srgbClr val="F9F4EB"/>
            </a:solidFill>
            <a:ln w="114300" cap="sq">
              <a:solidFill>
                <a:srgbClr val="B29D7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87680" y="47625"/>
              <a:ext cx="759890" cy="688975"/>
            </a:xfrm>
            <a:prstGeom prst="flowChartDelay">
              <a:avLst/>
            </a:prstGeom>
          </p:spPr>
          <p:txBody>
            <a:bodyPr lIns="50784" tIns="50784" rIns="50784" bIns="50784" rtlCol="0" anchor="ctr"/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5066" y="10853512"/>
            <a:ext cx="11422934" cy="344410"/>
            <a:chOff x="0" y="0"/>
            <a:chExt cx="24999276" cy="753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99277" cy="753745"/>
            </a:xfrm>
            <a:custGeom>
              <a:avLst/>
              <a:gdLst/>
              <a:ahLst/>
              <a:cxnLst/>
              <a:rect l="l" t="t" r="r" b="b"/>
              <a:pathLst>
                <a:path w="24999277" h="753745">
                  <a:moveTo>
                    <a:pt x="0" y="0"/>
                  </a:moveTo>
                  <a:lnTo>
                    <a:pt x="24999277" y="0"/>
                  </a:lnTo>
                  <a:lnTo>
                    <a:pt x="24999277" y="753745"/>
                  </a:lnTo>
                  <a:lnTo>
                    <a:pt x="0" y="75374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1454298" y="3993718"/>
            <a:ext cx="0" cy="636248"/>
          </a:xfrm>
          <a:prstGeom prst="line">
            <a:avLst/>
          </a:prstGeom>
          <a:ln w="952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6859619" y="3844469"/>
            <a:ext cx="0" cy="564900"/>
          </a:xfrm>
          <a:prstGeom prst="line">
            <a:avLst/>
          </a:prstGeom>
          <a:ln w="952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6480725" y="3993718"/>
            <a:ext cx="0" cy="636248"/>
          </a:xfrm>
          <a:prstGeom prst="line">
            <a:avLst/>
          </a:prstGeom>
          <a:ln w="952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6208299" y="1953525"/>
            <a:ext cx="0" cy="546884"/>
          </a:xfrm>
          <a:prstGeom prst="line">
            <a:avLst/>
          </a:prstGeom>
          <a:ln w="9525" cap="rnd">
            <a:solidFill>
              <a:srgbClr val="4040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510698" y="588104"/>
            <a:ext cx="1007001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</a:pPr>
            <a:r>
              <a:rPr lang="en-US" sz="5942">
                <a:solidFill>
                  <a:srgbClr val="6E57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&amp; Strategies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359651" y="2369278"/>
            <a:ext cx="878407" cy="8784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8C80"/>
            </a:solidFill>
            <a:ln w="19050" cap="sq">
              <a:solidFill>
                <a:srgbClr val="E4CA7D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784" tIns="50784" rIns="50784" bIns="50784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98854" y="6097354"/>
            <a:ext cx="878407" cy="8784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A188"/>
            </a:solidFill>
            <a:ln w="19050" cap="sq">
              <a:solidFill>
                <a:srgbClr val="8B070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784" tIns="50784" rIns="50784" bIns="50784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60168" y="4109957"/>
            <a:ext cx="878407" cy="87840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CDC2"/>
            </a:solidFill>
            <a:ln w="19050" cap="sq">
              <a:solidFill>
                <a:srgbClr val="8B070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784" tIns="50784" rIns="50784" bIns="50784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25521" y="7978236"/>
            <a:ext cx="945149" cy="878407"/>
            <a:chOff x="0" y="0"/>
            <a:chExt cx="874558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4558" cy="812800"/>
            </a:xfrm>
            <a:custGeom>
              <a:avLst/>
              <a:gdLst/>
              <a:ahLst/>
              <a:cxnLst/>
              <a:rect l="l" t="t" r="r" b="b"/>
              <a:pathLst>
                <a:path w="874558" h="812800">
                  <a:moveTo>
                    <a:pt x="437279" y="0"/>
                  </a:moveTo>
                  <a:cubicBezTo>
                    <a:pt x="195776" y="0"/>
                    <a:pt x="0" y="181951"/>
                    <a:pt x="0" y="406400"/>
                  </a:cubicBezTo>
                  <a:cubicBezTo>
                    <a:pt x="0" y="630849"/>
                    <a:pt x="195776" y="812800"/>
                    <a:pt x="437279" y="812800"/>
                  </a:cubicBezTo>
                  <a:cubicBezTo>
                    <a:pt x="678781" y="812800"/>
                    <a:pt x="874558" y="630849"/>
                    <a:pt x="874558" y="406400"/>
                  </a:cubicBezTo>
                  <a:cubicBezTo>
                    <a:pt x="874558" y="181951"/>
                    <a:pt x="678781" y="0"/>
                    <a:pt x="437279" y="0"/>
                  </a:cubicBezTo>
                  <a:close/>
                </a:path>
              </a:pathLst>
            </a:custGeom>
            <a:solidFill>
              <a:srgbClr val="CF8C80"/>
            </a:solidFill>
            <a:ln w="19050" cap="sq">
              <a:solidFill>
                <a:srgbClr val="8B0707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1990" y="47625"/>
              <a:ext cx="710578" cy="688975"/>
            </a:xfrm>
            <a:prstGeom prst="rect">
              <a:avLst/>
            </a:prstGeom>
          </p:spPr>
          <p:txBody>
            <a:bodyPr lIns="50784" tIns="50784" rIns="50784" bIns="50784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620236" y="2565557"/>
            <a:ext cx="357238" cy="523948"/>
          </a:xfrm>
          <a:custGeom>
            <a:avLst/>
            <a:gdLst/>
            <a:ahLst/>
            <a:cxnLst/>
            <a:rect l="l" t="t" r="r" b="b"/>
            <a:pathLst>
              <a:path w="357238" h="523948">
                <a:moveTo>
                  <a:pt x="0" y="0"/>
                </a:moveTo>
                <a:lnTo>
                  <a:pt x="357237" y="0"/>
                </a:lnTo>
                <a:lnTo>
                  <a:pt x="357237" y="523948"/>
                </a:lnTo>
                <a:lnTo>
                  <a:pt x="0" y="52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68471" y="8137223"/>
            <a:ext cx="459249" cy="529532"/>
          </a:xfrm>
          <a:custGeom>
            <a:avLst/>
            <a:gdLst/>
            <a:ahLst/>
            <a:cxnLst/>
            <a:rect l="l" t="t" r="r" b="b"/>
            <a:pathLst>
              <a:path w="459249" h="529532">
                <a:moveTo>
                  <a:pt x="0" y="0"/>
                </a:moveTo>
                <a:lnTo>
                  <a:pt x="459249" y="0"/>
                </a:lnTo>
                <a:lnTo>
                  <a:pt x="459249" y="529532"/>
                </a:lnTo>
                <a:lnTo>
                  <a:pt x="0" y="52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968054" y="6296937"/>
            <a:ext cx="576312" cy="441141"/>
          </a:xfrm>
          <a:custGeom>
            <a:avLst/>
            <a:gdLst/>
            <a:ahLst/>
            <a:cxnLst/>
            <a:rect l="l" t="t" r="r" b="b"/>
            <a:pathLst>
              <a:path w="576312" h="441141">
                <a:moveTo>
                  <a:pt x="0" y="0"/>
                </a:moveTo>
                <a:lnTo>
                  <a:pt x="576312" y="0"/>
                </a:lnTo>
                <a:lnTo>
                  <a:pt x="576312" y="441140"/>
                </a:lnTo>
                <a:lnTo>
                  <a:pt x="0" y="441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083343" y="4285668"/>
            <a:ext cx="526983" cy="526983"/>
          </a:xfrm>
          <a:custGeom>
            <a:avLst/>
            <a:gdLst/>
            <a:ahLst/>
            <a:cxnLst/>
            <a:rect l="l" t="t" r="r" b="b"/>
            <a:pathLst>
              <a:path w="526983" h="526983">
                <a:moveTo>
                  <a:pt x="0" y="0"/>
                </a:moveTo>
                <a:lnTo>
                  <a:pt x="526983" y="0"/>
                </a:lnTo>
                <a:lnTo>
                  <a:pt x="526983" y="526982"/>
                </a:lnTo>
                <a:lnTo>
                  <a:pt x="0" y="526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220004" y="-20328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6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" y="9836390"/>
            <a:ext cx="18287998" cy="754857"/>
            <a:chOff x="0" y="0"/>
            <a:chExt cx="24383998" cy="100647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3202151" y="7695252"/>
            <a:ext cx="4534196" cy="1405166"/>
            <a:chOff x="0" y="0"/>
            <a:chExt cx="1138271" cy="3527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8271" cy="352755"/>
            </a:xfrm>
            <a:custGeom>
              <a:avLst/>
              <a:gdLst/>
              <a:ahLst/>
              <a:cxnLst/>
              <a:rect l="l" t="t" r="r" b="b"/>
              <a:pathLst>
                <a:path w="1138271" h="352755">
                  <a:moveTo>
                    <a:pt x="27319" y="0"/>
                  </a:moveTo>
                  <a:lnTo>
                    <a:pt x="1110952" y="0"/>
                  </a:lnTo>
                  <a:cubicBezTo>
                    <a:pt x="1126040" y="0"/>
                    <a:pt x="1138271" y="12231"/>
                    <a:pt x="1138271" y="27319"/>
                  </a:cubicBezTo>
                  <a:lnTo>
                    <a:pt x="1138271" y="325436"/>
                  </a:lnTo>
                  <a:cubicBezTo>
                    <a:pt x="1138271" y="340524"/>
                    <a:pt x="1126040" y="352755"/>
                    <a:pt x="1110952" y="352755"/>
                  </a:cubicBezTo>
                  <a:lnTo>
                    <a:pt x="27319" y="352755"/>
                  </a:lnTo>
                  <a:cubicBezTo>
                    <a:pt x="12231" y="352755"/>
                    <a:pt x="0" y="340524"/>
                    <a:pt x="0" y="325436"/>
                  </a:cubicBezTo>
                  <a:lnTo>
                    <a:pt x="0" y="27319"/>
                  </a:lnTo>
                  <a:cubicBezTo>
                    <a:pt x="0" y="12231"/>
                    <a:pt x="12231" y="0"/>
                    <a:pt x="27319" y="0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138271" cy="400380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l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595588" y="5910144"/>
            <a:ext cx="4310442" cy="1233775"/>
            <a:chOff x="0" y="0"/>
            <a:chExt cx="1082100" cy="3097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82100" cy="309729"/>
            </a:xfrm>
            <a:custGeom>
              <a:avLst/>
              <a:gdLst/>
              <a:ahLst/>
              <a:cxnLst/>
              <a:rect l="l" t="t" r="r" b="b"/>
              <a:pathLst>
                <a:path w="1082100" h="309729">
                  <a:moveTo>
                    <a:pt x="28737" y="0"/>
                  </a:moveTo>
                  <a:lnTo>
                    <a:pt x="1053362" y="0"/>
                  </a:lnTo>
                  <a:cubicBezTo>
                    <a:pt x="1069234" y="0"/>
                    <a:pt x="1082100" y="12866"/>
                    <a:pt x="1082100" y="28737"/>
                  </a:cubicBezTo>
                  <a:lnTo>
                    <a:pt x="1082100" y="280991"/>
                  </a:lnTo>
                  <a:cubicBezTo>
                    <a:pt x="1082100" y="288613"/>
                    <a:pt x="1079072" y="295922"/>
                    <a:pt x="1073683" y="301312"/>
                  </a:cubicBezTo>
                  <a:cubicBezTo>
                    <a:pt x="1068294" y="306701"/>
                    <a:pt x="1060984" y="309729"/>
                    <a:pt x="1053362" y="309729"/>
                  </a:cubicBezTo>
                  <a:lnTo>
                    <a:pt x="28737" y="309729"/>
                  </a:lnTo>
                  <a:cubicBezTo>
                    <a:pt x="21116" y="309729"/>
                    <a:pt x="13806" y="306701"/>
                    <a:pt x="8417" y="301312"/>
                  </a:cubicBezTo>
                  <a:cubicBezTo>
                    <a:pt x="3028" y="295922"/>
                    <a:pt x="0" y="288613"/>
                    <a:pt x="0" y="280991"/>
                  </a:cubicBezTo>
                  <a:lnTo>
                    <a:pt x="0" y="28737"/>
                  </a:lnTo>
                  <a:cubicBezTo>
                    <a:pt x="0" y="21116"/>
                    <a:pt x="3028" y="13806"/>
                    <a:pt x="8417" y="8417"/>
                  </a:cubicBezTo>
                  <a:cubicBezTo>
                    <a:pt x="13806" y="3028"/>
                    <a:pt x="21116" y="0"/>
                    <a:pt x="28737" y="0"/>
                  </a:cubicBezTo>
                  <a:close/>
                </a:path>
              </a:pathLst>
            </a:custGeom>
            <a:solidFill>
              <a:srgbClr val="CBA18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082100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713151" y="3922747"/>
            <a:ext cx="4175627" cy="1233775"/>
            <a:chOff x="0" y="0"/>
            <a:chExt cx="1048256" cy="3097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48255" cy="309729"/>
            </a:xfrm>
            <a:custGeom>
              <a:avLst/>
              <a:gdLst/>
              <a:ahLst/>
              <a:cxnLst/>
              <a:rect l="l" t="t" r="r" b="b"/>
              <a:pathLst>
                <a:path w="1048255" h="309729">
                  <a:moveTo>
                    <a:pt x="29665" y="0"/>
                  </a:moveTo>
                  <a:lnTo>
                    <a:pt x="1018590" y="0"/>
                  </a:lnTo>
                  <a:cubicBezTo>
                    <a:pt x="1026458" y="0"/>
                    <a:pt x="1034003" y="3125"/>
                    <a:pt x="1039567" y="8689"/>
                  </a:cubicBezTo>
                  <a:cubicBezTo>
                    <a:pt x="1045130" y="14252"/>
                    <a:pt x="1048255" y="21797"/>
                    <a:pt x="1048255" y="29665"/>
                  </a:cubicBezTo>
                  <a:lnTo>
                    <a:pt x="1048255" y="280064"/>
                  </a:lnTo>
                  <a:cubicBezTo>
                    <a:pt x="1048255" y="287931"/>
                    <a:pt x="1045130" y="295477"/>
                    <a:pt x="1039567" y="301040"/>
                  </a:cubicBezTo>
                  <a:cubicBezTo>
                    <a:pt x="1034003" y="306603"/>
                    <a:pt x="1026458" y="309729"/>
                    <a:pt x="1018590" y="309729"/>
                  </a:cubicBezTo>
                  <a:lnTo>
                    <a:pt x="29665" y="309729"/>
                  </a:lnTo>
                  <a:cubicBezTo>
                    <a:pt x="21797" y="309729"/>
                    <a:pt x="14252" y="306603"/>
                    <a:pt x="8689" y="301040"/>
                  </a:cubicBezTo>
                  <a:cubicBezTo>
                    <a:pt x="3125" y="295477"/>
                    <a:pt x="0" y="287931"/>
                    <a:pt x="0" y="280064"/>
                  </a:cubicBezTo>
                  <a:lnTo>
                    <a:pt x="0" y="29665"/>
                  </a:lnTo>
                  <a:cubicBezTo>
                    <a:pt x="0" y="21797"/>
                    <a:pt x="3125" y="14252"/>
                    <a:pt x="8689" y="8689"/>
                  </a:cubicBezTo>
                  <a:cubicBezTo>
                    <a:pt x="14252" y="3125"/>
                    <a:pt x="21797" y="0"/>
                    <a:pt x="29665" y="0"/>
                  </a:cubicBezTo>
                  <a:close/>
                </a:path>
              </a:pathLst>
            </a:custGeom>
            <a:solidFill>
              <a:srgbClr val="E7CDC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048256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74758" y="2210644"/>
            <a:ext cx="4310942" cy="1233775"/>
            <a:chOff x="0" y="0"/>
            <a:chExt cx="1082225" cy="30972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82225" cy="309729"/>
            </a:xfrm>
            <a:custGeom>
              <a:avLst/>
              <a:gdLst/>
              <a:ahLst/>
              <a:cxnLst/>
              <a:rect l="l" t="t" r="r" b="b"/>
              <a:pathLst>
                <a:path w="1082225" h="309729">
                  <a:moveTo>
                    <a:pt x="28734" y="0"/>
                  </a:moveTo>
                  <a:lnTo>
                    <a:pt x="1053491" y="0"/>
                  </a:lnTo>
                  <a:cubicBezTo>
                    <a:pt x="1061112" y="0"/>
                    <a:pt x="1068420" y="3027"/>
                    <a:pt x="1073809" y="8416"/>
                  </a:cubicBezTo>
                  <a:cubicBezTo>
                    <a:pt x="1079198" y="13805"/>
                    <a:pt x="1082225" y="21113"/>
                    <a:pt x="1082225" y="28734"/>
                  </a:cubicBezTo>
                  <a:lnTo>
                    <a:pt x="1082225" y="280995"/>
                  </a:lnTo>
                  <a:cubicBezTo>
                    <a:pt x="1082225" y="288615"/>
                    <a:pt x="1079198" y="295924"/>
                    <a:pt x="1073809" y="301313"/>
                  </a:cubicBezTo>
                  <a:cubicBezTo>
                    <a:pt x="1068420" y="306701"/>
                    <a:pt x="1061112" y="309729"/>
                    <a:pt x="1053491" y="309729"/>
                  </a:cubicBezTo>
                  <a:lnTo>
                    <a:pt x="28734" y="309729"/>
                  </a:lnTo>
                  <a:cubicBezTo>
                    <a:pt x="21113" y="309729"/>
                    <a:pt x="13805" y="306701"/>
                    <a:pt x="8416" y="301313"/>
                  </a:cubicBezTo>
                  <a:cubicBezTo>
                    <a:pt x="3027" y="295924"/>
                    <a:pt x="0" y="288615"/>
                    <a:pt x="0" y="280995"/>
                  </a:cubicBezTo>
                  <a:lnTo>
                    <a:pt x="0" y="28734"/>
                  </a:lnTo>
                  <a:cubicBezTo>
                    <a:pt x="0" y="21113"/>
                    <a:pt x="3027" y="13805"/>
                    <a:pt x="8416" y="8416"/>
                  </a:cubicBezTo>
                  <a:cubicBezTo>
                    <a:pt x="13805" y="3027"/>
                    <a:pt x="21113" y="0"/>
                    <a:pt x="28734" y="0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082225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AutoShape 44"/>
          <p:cNvSpPr/>
          <p:nvPr/>
        </p:nvSpPr>
        <p:spPr>
          <a:xfrm>
            <a:off x="10793029" y="2808481"/>
            <a:ext cx="2594127" cy="0"/>
          </a:xfrm>
          <a:prstGeom prst="line">
            <a:avLst/>
          </a:prstGeom>
          <a:ln w="38100" cap="flat">
            <a:solidFill>
              <a:srgbClr val="40404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119024" y="4539635"/>
            <a:ext cx="2594127" cy="0"/>
          </a:xfrm>
          <a:prstGeom prst="line">
            <a:avLst/>
          </a:prstGeom>
          <a:ln w="38100" cap="flat">
            <a:solidFill>
              <a:srgbClr val="40404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1039146" y="6488932"/>
            <a:ext cx="2594127" cy="0"/>
          </a:xfrm>
          <a:prstGeom prst="line">
            <a:avLst/>
          </a:prstGeom>
          <a:ln w="38100" cap="flat">
            <a:solidFill>
              <a:srgbClr val="40404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0608025" y="8421039"/>
            <a:ext cx="2594127" cy="0"/>
          </a:xfrm>
          <a:prstGeom prst="line">
            <a:avLst/>
          </a:prstGeom>
          <a:ln w="38100" cap="flat">
            <a:solidFill>
              <a:srgbClr val="40404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99372" y="7691488"/>
            <a:ext cx="3805761" cy="1421001"/>
            <a:chOff x="0" y="0"/>
            <a:chExt cx="955404" cy="35673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55404" cy="356730"/>
            </a:xfrm>
            <a:custGeom>
              <a:avLst/>
              <a:gdLst/>
              <a:ahLst/>
              <a:cxnLst/>
              <a:rect l="l" t="t" r="r" b="b"/>
              <a:pathLst>
                <a:path w="955404" h="356730">
                  <a:moveTo>
                    <a:pt x="32548" y="0"/>
                  </a:moveTo>
                  <a:lnTo>
                    <a:pt x="922856" y="0"/>
                  </a:lnTo>
                  <a:cubicBezTo>
                    <a:pt x="940832" y="0"/>
                    <a:pt x="955404" y="14572"/>
                    <a:pt x="955404" y="32548"/>
                  </a:cubicBezTo>
                  <a:lnTo>
                    <a:pt x="955404" y="324182"/>
                  </a:lnTo>
                  <a:cubicBezTo>
                    <a:pt x="955404" y="342158"/>
                    <a:pt x="940832" y="356730"/>
                    <a:pt x="922856" y="356730"/>
                  </a:cubicBezTo>
                  <a:lnTo>
                    <a:pt x="32548" y="356730"/>
                  </a:lnTo>
                  <a:cubicBezTo>
                    <a:pt x="14572" y="356730"/>
                    <a:pt x="0" y="342158"/>
                    <a:pt x="0" y="324182"/>
                  </a:cubicBezTo>
                  <a:lnTo>
                    <a:pt x="0" y="32548"/>
                  </a:lnTo>
                  <a:cubicBezTo>
                    <a:pt x="0" y="14572"/>
                    <a:pt x="14572" y="0"/>
                    <a:pt x="32548" y="0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955404" cy="404355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868281" y="5929194"/>
            <a:ext cx="3788223" cy="1233775"/>
            <a:chOff x="0" y="0"/>
            <a:chExt cx="951001" cy="30972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51001" cy="309729"/>
            </a:xfrm>
            <a:custGeom>
              <a:avLst/>
              <a:gdLst/>
              <a:ahLst/>
              <a:cxnLst/>
              <a:rect l="l" t="t" r="r" b="b"/>
              <a:pathLst>
                <a:path w="951001" h="309729">
                  <a:moveTo>
                    <a:pt x="32699" y="0"/>
                  </a:moveTo>
                  <a:lnTo>
                    <a:pt x="918302" y="0"/>
                  </a:lnTo>
                  <a:cubicBezTo>
                    <a:pt x="926974" y="0"/>
                    <a:pt x="935291" y="3445"/>
                    <a:pt x="941424" y="9577"/>
                  </a:cubicBezTo>
                  <a:cubicBezTo>
                    <a:pt x="947556" y="15710"/>
                    <a:pt x="951001" y="24027"/>
                    <a:pt x="951001" y="32699"/>
                  </a:cubicBezTo>
                  <a:lnTo>
                    <a:pt x="951001" y="277030"/>
                  </a:lnTo>
                  <a:cubicBezTo>
                    <a:pt x="951001" y="295089"/>
                    <a:pt x="936361" y="309729"/>
                    <a:pt x="918302" y="309729"/>
                  </a:cubicBezTo>
                  <a:lnTo>
                    <a:pt x="32699" y="309729"/>
                  </a:lnTo>
                  <a:cubicBezTo>
                    <a:pt x="14640" y="309729"/>
                    <a:pt x="0" y="295089"/>
                    <a:pt x="0" y="277030"/>
                  </a:cubicBezTo>
                  <a:lnTo>
                    <a:pt x="0" y="32699"/>
                  </a:lnTo>
                  <a:cubicBezTo>
                    <a:pt x="0" y="14640"/>
                    <a:pt x="14640" y="0"/>
                    <a:pt x="32699" y="0"/>
                  </a:cubicBezTo>
                  <a:close/>
                </a:path>
              </a:pathLst>
            </a:custGeom>
            <a:solidFill>
              <a:srgbClr val="CBA18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951001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860739" y="3941797"/>
            <a:ext cx="3805761" cy="1233775"/>
            <a:chOff x="0" y="0"/>
            <a:chExt cx="955404" cy="30972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2548" y="0"/>
                  </a:moveTo>
                  <a:lnTo>
                    <a:pt x="922856" y="0"/>
                  </a:lnTo>
                  <a:cubicBezTo>
                    <a:pt x="940832" y="0"/>
                    <a:pt x="955404" y="14572"/>
                    <a:pt x="955404" y="32548"/>
                  </a:cubicBezTo>
                  <a:lnTo>
                    <a:pt x="955404" y="277180"/>
                  </a:lnTo>
                  <a:cubicBezTo>
                    <a:pt x="955404" y="295156"/>
                    <a:pt x="940832" y="309729"/>
                    <a:pt x="922856" y="309729"/>
                  </a:cubicBezTo>
                  <a:lnTo>
                    <a:pt x="32548" y="309729"/>
                  </a:lnTo>
                  <a:cubicBezTo>
                    <a:pt x="14572" y="309729"/>
                    <a:pt x="0" y="295156"/>
                    <a:pt x="0" y="277180"/>
                  </a:cubicBezTo>
                  <a:lnTo>
                    <a:pt x="0" y="32548"/>
                  </a:lnTo>
                  <a:cubicBezTo>
                    <a:pt x="0" y="14572"/>
                    <a:pt x="14572" y="0"/>
                    <a:pt x="32548" y="0"/>
                  </a:cubicBezTo>
                  <a:close/>
                </a:path>
              </a:pathLst>
            </a:custGeom>
            <a:solidFill>
              <a:srgbClr val="E7CDC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955404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557074" y="2191594"/>
            <a:ext cx="3805761" cy="1233775"/>
            <a:chOff x="0" y="0"/>
            <a:chExt cx="955404" cy="30972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2548" y="0"/>
                  </a:moveTo>
                  <a:lnTo>
                    <a:pt x="922856" y="0"/>
                  </a:lnTo>
                  <a:cubicBezTo>
                    <a:pt x="940832" y="0"/>
                    <a:pt x="955404" y="14572"/>
                    <a:pt x="955404" y="32548"/>
                  </a:cubicBezTo>
                  <a:lnTo>
                    <a:pt x="955404" y="277180"/>
                  </a:lnTo>
                  <a:cubicBezTo>
                    <a:pt x="955404" y="295156"/>
                    <a:pt x="940832" y="309729"/>
                    <a:pt x="922856" y="309729"/>
                  </a:cubicBezTo>
                  <a:lnTo>
                    <a:pt x="32548" y="309729"/>
                  </a:lnTo>
                  <a:cubicBezTo>
                    <a:pt x="14572" y="309729"/>
                    <a:pt x="0" y="295156"/>
                    <a:pt x="0" y="277180"/>
                  </a:cubicBezTo>
                  <a:lnTo>
                    <a:pt x="0" y="32548"/>
                  </a:lnTo>
                  <a:cubicBezTo>
                    <a:pt x="0" y="14572"/>
                    <a:pt x="14572" y="0"/>
                    <a:pt x="32548" y="0"/>
                  </a:cubicBezTo>
                  <a:close/>
                </a:path>
              </a:pathLst>
            </a:custGeom>
            <a:solidFill>
              <a:srgbClr val="CF8C80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955404" cy="357354"/>
            </a:xfrm>
            <a:prstGeom prst="rect">
              <a:avLst/>
            </a:prstGeom>
          </p:spPr>
          <p:txBody>
            <a:bodyPr lIns="46102" tIns="46102" rIns="46102" bIns="46102" rtlCol="0" anchor="ctr"/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5108617" y="10882821"/>
            <a:ext cx="2551122" cy="16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15"/>
              </a:lnSpc>
            </a:pPr>
            <a:r>
              <a:rPr lang="en-US" sz="1096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273270" y="10836103"/>
            <a:ext cx="2887664" cy="16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"/>
              </a:lnSpc>
            </a:pPr>
            <a:r>
              <a:rPr lang="en-US" sz="1096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025521" y="9951560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214697" y="9951560"/>
            <a:ext cx="455791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40117" y="1447230"/>
            <a:ext cx="4227848" cy="144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5"/>
              </a:lnSpc>
              <a:spcBef>
                <a:spcPct val="0"/>
              </a:spcBef>
            </a:pPr>
            <a:r>
              <a:rPr lang="en-US" sz="4153" b="1">
                <a:solidFill>
                  <a:srgbClr val="6E57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FEASIBILITY &amp; VIABILITY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86932" y="4170397"/>
            <a:ext cx="6539122" cy="96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862" lvl="1" indent="-196931" algn="l">
              <a:lnSpc>
                <a:spcPts val="2553"/>
              </a:lnSpc>
              <a:buFont typeface="Arial"/>
              <a:buChar char="•"/>
            </a:pP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The global market for handmade products was valued at </a:t>
            </a: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$718 billion</a:t>
            </a: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 in 2021, with a projected growth rate of</a:t>
            </a: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20% by 2030 highlighting the need for such platforms.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22295" y="8040909"/>
            <a:ext cx="6539122" cy="96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862" lvl="1" indent="-196931" algn="l">
              <a:lnSpc>
                <a:spcPts val="2553"/>
              </a:lnSpc>
              <a:buFont typeface="Arial"/>
              <a:buChar char="•"/>
            </a:pP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Govt. initiatives such as </a:t>
            </a: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"One District, One Product"</a:t>
            </a: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 and the </a:t>
            </a: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"National Handloom Development Programme"</a:t>
            </a: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 support local artisans with strong policy backing.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24236" y="3034479"/>
            <a:ext cx="6478005" cy="96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862" lvl="1" indent="-196931" algn="l">
              <a:lnSpc>
                <a:spcPts val="2553"/>
              </a:lnSpc>
              <a:buFont typeface="Arial"/>
              <a:buChar char="•"/>
            </a:pP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platform's framework enables easy expansion by adding more states, traditions, and artisans over time without raising costs or complexity significantly.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9718" y="6858521"/>
            <a:ext cx="6478005" cy="96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862" lvl="1" indent="-196931" algn="l">
              <a:lnSpc>
                <a:spcPts val="2553"/>
              </a:lnSpc>
              <a:buFont typeface="Arial"/>
              <a:buChar char="•"/>
            </a:pP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Demand for Authentic Products</a:t>
            </a:r>
            <a:r>
              <a:rPr lang="en-US" sz="1824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: Consumers are increasingly seeking out authentic, handmade products rather than mass-produced.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904373" y="4053859"/>
            <a:ext cx="379318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  <a:spcBef>
                <a:spcPct val="0"/>
              </a:spcBef>
            </a:pP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Ensuring accuracy by using 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trusted government sites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and working with 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cultural consultants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for content validation.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701870" y="6041256"/>
            <a:ext cx="411724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  <a:spcBef>
                <a:spcPct val="0"/>
              </a:spcBef>
            </a:pP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Build a community by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organizing events 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and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networking opportunities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that connect them with other artisans and potential buyers.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507370" y="2303656"/>
            <a:ext cx="409101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  <a:spcBef>
                <a:spcPct val="0"/>
              </a:spcBef>
            </a:pP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 research 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to gauge interest, 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launch a limited selection,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user feedback, use</a:t>
            </a:r>
            <a:r>
              <a:rPr lang="en-US" sz="17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secure payment systems</a:t>
            </a:r>
            <a:r>
              <a:rPr lang="en-US" sz="17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while providing clear policies.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3288602" y="7766608"/>
            <a:ext cx="4447746" cy="12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The Indian map and chatbot deliver</a:t>
            </a:r>
            <a:r>
              <a:rPr lang="en-US" sz="1719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personalized travel tips,</a:t>
            </a:r>
            <a:r>
              <a:rPr lang="en-US" sz="1719">
                <a:solidFill>
                  <a:srgbClr val="750505"/>
                </a:solidFill>
                <a:latin typeface="Public Sans"/>
                <a:ea typeface="Public Sans"/>
                <a:cs typeface="Public Sans"/>
                <a:sym typeface="Public Sans"/>
              </a:rPr>
              <a:t> merging education with commerce and enriching shopping experience with</a:t>
            </a:r>
            <a:r>
              <a:rPr lang="en-US" sz="1719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cultural insights.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104864" y="4263410"/>
            <a:ext cx="325416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Risk of </a:t>
            </a: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misrepresentation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or </a:t>
            </a: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cultural insensitivity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585696" y="7930317"/>
            <a:ext cx="325498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Competing with </a:t>
            </a: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established e-commerce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and cultural platforms.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090960" y="6093644"/>
            <a:ext cx="32452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Getting </a:t>
            </a: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local artisans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to use and </a:t>
            </a: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engage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with the app can be challenging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738575" y="2394144"/>
            <a:ext cx="326027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1817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Managing </a:t>
            </a:r>
            <a:r>
              <a:rPr lang="en-US" sz="1817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product listings, quality, and transactions can be challenging. </a:t>
            </a:r>
          </a:p>
        </p:txBody>
      </p:sp>
      <p:sp>
        <p:nvSpPr>
          <p:cNvPr id="77" name="Freeform 77"/>
          <p:cNvSpPr/>
          <p:nvPr/>
        </p:nvSpPr>
        <p:spPr>
          <a:xfrm>
            <a:off x="1629613" y="5229649"/>
            <a:ext cx="5576285" cy="1551791"/>
          </a:xfrm>
          <a:custGeom>
            <a:avLst/>
            <a:gdLst/>
            <a:ahLst/>
            <a:cxnLst/>
            <a:rect l="l" t="t" r="r" b="b"/>
            <a:pathLst>
              <a:path w="5576285" h="1551791">
                <a:moveTo>
                  <a:pt x="0" y="0"/>
                </a:moveTo>
                <a:lnTo>
                  <a:pt x="5576285" y="0"/>
                </a:lnTo>
                <a:lnTo>
                  <a:pt x="5576285" y="1551791"/>
                </a:lnTo>
                <a:lnTo>
                  <a:pt x="0" y="15517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9525" b="-28568"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92191" y="173750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2575" t="-58693" r="-45364" b="-67403"/>
            </a:stretch>
          </a:blipFill>
        </p:spPr>
      </p:sp>
      <p:sp>
        <p:nvSpPr>
          <p:cNvPr id="79" name="TextBox 79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E2671B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76370" y="0"/>
            <a:ext cx="7327196" cy="10264621"/>
          </a:xfrm>
          <a:prstGeom prst="rect">
            <a:avLst/>
          </a:prstGeom>
          <a:solidFill>
            <a:srgbClr val="E7CDC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422" y="3002882"/>
            <a:ext cx="1640780" cy="957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474" y="4650890"/>
            <a:ext cx="1640780" cy="957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122" y="3913084"/>
            <a:ext cx="1825486" cy="8243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422" y="6699370"/>
            <a:ext cx="1640780" cy="95712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2231154" y="7974541"/>
            <a:ext cx="1367317" cy="757283"/>
          </a:xfrm>
          <a:custGeom>
            <a:avLst/>
            <a:gdLst/>
            <a:ahLst/>
            <a:cxnLst/>
            <a:rect l="l" t="t" r="r" b="b"/>
            <a:pathLst>
              <a:path w="1367317" h="757283">
                <a:moveTo>
                  <a:pt x="0" y="0"/>
                </a:moveTo>
                <a:lnTo>
                  <a:pt x="1367317" y="0"/>
                </a:lnTo>
                <a:lnTo>
                  <a:pt x="1367317" y="757284"/>
                </a:lnTo>
                <a:lnTo>
                  <a:pt x="0" y="757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18258" y="806132"/>
            <a:ext cx="5322992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6860" y="2596832"/>
            <a:ext cx="602914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503" b="1">
                <a:solidFill>
                  <a:srgbClr val="92040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 BENEFITS: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6860" y="6217721"/>
            <a:ext cx="6029148" cy="42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  <a:spcBef>
                <a:spcPct val="0"/>
              </a:spcBef>
            </a:pPr>
            <a:r>
              <a:rPr lang="en-US" sz="2497" b="1">
                <a:solidFill>
                  <a:srgbClr val="92040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BENEFITS: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52391" y="3183809"/>
            <a:ext cx="2775864" cy="63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3"/>
              </a:lnSpc>
              <a:spcBef>
                <a:spcPct val="0"/>
              </a:spcBef>
            </a:pPr>
            <a:r>
              <a:rPr lang="en-US" sz="1824" b="1" dirty="0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Increase in artisans' exposure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52391" y="4831818"/>
            <a:ext cx="2713167" cy="63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3"/>
              </a:lnSpc>
              <a:spcBef>
                <a:spcPct val="0"/>
              </a:spcBef>
            </a:pPr>
            <a:r>
              <a:rPr lang="en-US" sz="1824" b="1" dirty="0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Rise in awareness of India's diverse heritage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52391" y="3945826"/>
            <a:ext cx="3257461" cy="63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3"/>
              </a:lnSpc>
              <a:spcBef>
                <a:spcPct val="0"/>
              </a:spcBef>
            </a:pP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Strengthens community ties, cultural exchange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2391" y="7936441"/>
            <a:ext cx="4221599" cy="82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07" lvl="1" indent="-172704" algn="l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Rise in handicraft export contribution from 3% to 5-7%.</a:t>
            </a:r>
          </a:p>
          <a:p>
            <a:pPr marL="345407" lvl="1" indent="-172704" algn="l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Generation of 10,000-15,000 new jobs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7805" y="7001074"/>
            <a:ext cx="2522339" cy="31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824" b="1" dirty="0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Boost in Artisan wages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4422" y="9052293"/>
            <a:ext cx="1640780" cy="51958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47805" y="9135226"/>
            <a:ext cx="2793444" cy="31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824" b="1">
                <a:solidFill>
                  <a:srgbClr val="75050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25-35% increase in sales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" y="9720257"/>
            <a:ext cx="18287998" cy="566743"/>
            <a:chOff x="0" y="0"/>
            <a:chExt cx="24383998" cy="7556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384000" cy="755657"/>
            </a:xfrm>
            <a:custGeom>
              <a:avLst/>
              <a:gdLst/>
              <a:ahLst/>
              <a:cxnLst/>
              <a:rect l="l" t="t" r="r" b="b"/>
              <a:pathLst>
                <a:path w="24384000" h="755657">
                  <a:moveTo>
                    <a:pt x="0" y="0"/>
                  </a:moveTo>
                  <a:lnTo>
                    <a:pt x="24384000" y="0"/>
                  </a:lnTo>
                  <a:lnTo>
                    <a:pt x="24384000" y="755657"/>
                  </a:lnTo>
                  <a:lnTo>
                    <a:pt x="0" y="755657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990527" y="2752896"/>
            <a:ext cx="3766039" cy="5698060"/>
            <a:chOff x="0" y="0"/>
            <a:chExt cx="5021386" cy="7597413"/>
          </a:xfrm>
        </p:grpSpPr>
        <p:sp>
          <p:nvSpPr>
            <p:cNvPr id="21" name="Freeform 21"/>
            <p:cNvSpPr/>
            <p:nvPr/>
          </p:nvSpPr>
          <p:spPr>
            <a:xfrm>
              <a:off x="820207" y="261969"/>
              <a:ext cx="3380972" cy="6845944"/>
            </a:xfrm>
            <a:custGeom>
              <a:avLst/>
              <a:gdLst/>
              <a:ahLst/>
              <a:cxnLst/>
              <a:rect l="l" t="t" r="r" b="b"/>
              <a:pathLst>
                <a:path w="3380972" h="6845944">
                  <a:moveTo>
                    <a:pt x="0" y="0"/>
                  </a:moveTo>
                  <a:lnTo>
                    <a:pt x="3380972" y="0"/>
                  </a:lnTo>
                  <a:lnTo>
                    <a:pt x="3380972" y="6845944"/>
                  </a:lnTo>
                  <a:lnTo>
                    <a:pt x="0" y="684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511" r="-38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021386" cy="7597413"/>
            </a:xfrm>
            <a:custGeom>
              <a:avLst/>
              <a:gdLst/>
              <a:ahLst/>
              <a:cxnLst/>
              <a:rect l="l" t="t" r="r" b="b"/>
              <a:pathLst>
                <a:path w="5021386" h="7597413">
                  <a:moveTo>
                    <a:pt x="0" y="0"/>
                  </a:moveTo>
                  <a:lnTo>
                    <a:pt x="5021386" y="0"/>
                  </a:lnTo>
                  <a:lnTo>
                    <a:pt x="5021386" y="7597413"/>
                  </a:lnTo>
                  <a:lnTo>
                    <a:pt x="0" y="7597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22510" y="2695746"/>
            <a:ext cx="3300866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6"/>
              </a:lnSpc>
              <a:spcBef>
                <a:spcPct val="0"/>
              </a:spcBef>
            </a:pPr>
            <a:r>
              <a:rPr lang="en-US" sz="2647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Event Calendar Integration: </a:t>
            </a:r>
          </a:p>
          <a:p>
            <a:pPr algn="r">
              <a:lnSpc>
                <a:spcPts val="2696"/>
              </a:lnSpc>
              <a:spcBef>
                <a:spcPct val="0"/>
              </a:spcBef>
            </a:pPr>
            <a:r>
              <a:rPr lang="en-US" sz="2247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Centralized event calendar</a:t>
            </a:r>
            <a:r>
              <a:rPr lang="en-US" sz="2247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keeps users informed about</a:t>
            </a:r>
            <a:r>
              <a:rPr lang="en-US" sz="2247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key cultural events</a:t>
            </a:r>
            <a:r>
              <a:rPr lang="en-US" sz="2247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driving repeat visits and targeted marketing opportunities.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09882" y="2688388"/>
            <a:ext cx="773435" cy="77343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7182" t="-18756" r="-47962" b="-1930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597380" y="6001288"/>
            <a:ext cx="3093239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4"/>
              </a:lnSpc>
              <a:spcBef>
                <a:spcPct val="0"/>
              </a:spcBef>
            </a:pPr>
            <a:r>
              <a:rPr lang="en-US" sz="2662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Chatbot </a:t>
            </a:r>
          </a:p>
          <a:p>
            <a:pPr algn="r">
              <a:lnSpc>
                <a:spcPts val="3194"/>
              </a:lnSpc>
              <a:spcBef>
                <a:spcPct val="0"/>
              </a:spcBef>
            </a:pPr>
            <a:r>
              <a:rPr lang="en-US" sz="2662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(Indu):</a:t>
            </a:r>
          </a:p>
          <a:p>
            <a:pPr algn="r">
              <a:lnSpc>
                <a:spcPts val="2714"/>
              </a:lnSpc>
              <a:spcBef>
                <a:spcPct val="0"/>
              </a:spcBef>
            </a:pPr>
            <a:r>
              <a:rPr lang="en-US" sz="2262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Personalized travel guide </a:t>
            </a:r>
            <a:r>
              <a:rPr lang="en-US" sz="2262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itinerary planner improves </a:t>
            </a:r>
            <a:r>
              <a:rPr lang="en-US" sz="2262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satisfaction</a:t>
            </a:r>
            <a:r>
              <a:rPr lang="en-US" sz="2262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provides </a:t>
            </a:r>
            <a:r>
              <a:rPr lang="en-US" sz="2262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valuable data</a:t>
            </a:r>
            <a:r>
              <a:rPr lang="en-US" sz="2262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insights for service enhancement.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46" y="2577782"/>
            <a:ext cx="4192519" cy="306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1"/>
              </a:lnSpc>
            </a:pPr>
            <a:r>
              <a:rPr lang="en-US" sz="26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Awareness through </a:t>
            </a:r>
          </a:p>
          <a:p>
            <a:pPr algn="r">
              <a:lnSpc>
                <a:spcPts val="3361"/>
              </a:lnSpc>
            </a:pPr>
            <a:r>
              <a:rPr lang="en-US" sz="26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Exploration:</a:t>
            </a:r>
          </a:p>
          <a:p>
            <a:pPr algn="l">
              <a:lnSpc>
                <a:spcPts val="2854"/>
              </a:lnSpc>
            </a:pPr>
            <a:r>
              <a:rPr lang="en-US" sz="2229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map encourages users to explore</a:t>
            </a:r>
            <a:r>
              <a:rPr lang="en-US" sz="2229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India's rich heritage</a:t>
            </a:r>
            <a:r>
              <a:rPr lang="en-US" sz="2229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clicking on states, uncovering their </a:t>
            </a:r>
            <a:r>
              <a:rPr lang="en-US" sz="2229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traditions, languages, and monuments</a:t>
            </a:r>
            <a:r>
              <a:rPr lang="en-US" sz="2229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fostering greater cultural appreciation.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6908" y="5988770"/>
            <a:ext cx="4053009" cy="304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</a:pPr>
            <a:r>
              <a:rPr lang="en-US" sz="27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Cultural Commerce </a:t>
            </a:r>
          </a:p>
          <a:p>
            <a:pPr algn="ctr">
              <a:lnSpc>
                <a:spcPts val="3462"/>
              </a:lnSpc>
            </a:pPr>
            <a:r>
              <a:rPr lang="en-US" sz="27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Integration:</a:t>
            </a:r>
          </a:p>
          <a:p>
            <a:pPr algn="l">
              <a:lnSpc>
                <a:spcPts val="2827"/>
              </a:lnSpc>
            </a:pPr>
            <a:r>
              <a:rPr lang="en-US" sz="2226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</a:t>
            </a:r>
            <a:r>
              <a:rPr lang="en-US" sz="22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verified, high-quality handicrafts</a:t>
            </a:r>
            <a:r>
              <a:rPr lang="en-US" sz="2226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while seamlessly blending</a:t>
            </a:r>
            <a:r>
              <a:rPr lang="en-US" sz="2226" b="1" dirty="0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cultural exploration with e-commerce</a:t>
            </a:r>
            <a:r>
              <a:rPr lang="en-US" sz="2226" dirty="0">
                <a:solidFill>
                  <a:srgbClr val="7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allowing users to discover and purchase rare regional crafts with ease.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8546" y="5880199"/>
            <a:ext cx="773435" cy="77343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57470" t="-42692" r="-59112" b="-73891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98546" y="2458456"/>
            <a:ext cx="773435" cy="706799"/>
            <a:chOff x="0" y="0"/>
            <a:chExt cx="812800" cy="7427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42773"/>
            </a:xfrm>
            <a:custGeom>
              <a:avLst/>
              <a:gdLst/>
              <a:ahLst/>
              <a:cxnLst/>
              <a:rect l="l" t="t" r="r" b="b"/>
              <a:pathLst>
                <a:path w="812800" h="742773">
                  <a:moveTo>
                    <a:pt x="406400" y="0"/>
                  </a:moveTo>
                  <a:cubicBezTo>
                    <a:pt x="181951" y="0"/>
                    <a:pt x="0" y="166275"/>
                    <a:pt x="0" y="371386"/>
                  </a:cubicBezTo>
                  <a:cubicBezTo>
                    <a:pt x="0" y="576497"/>
                    <a:pt x="181951" y="742773"/>
                    <a:pt x="406400" y="742773"/>
                  </a:cubicBezTo>
                  <a:cubicBezTo>
                    <a:pt x="630849" y="742773"/>
                    <a:pt x="812800" y="576497"/>
                    <a:pt x="812800" y="371386"/>
                  </a:cubicBezTo>
                  <a:cubicBezTo>
                    <a:pt x="812800" y="166275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56890" t="-18085" r="-63723" b="-1469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8040490" y="6037111"/>
            <a:ext cx="773435" cy="77343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-34482" t="-34482" r="-34482" b="-34482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3282726" y="9912672"/>
            <a:ext cx="40843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63740" y="9912672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21795" y="1425257"/>
            <a:ext cx="633519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599" b="1">
                <a:solidFill>
                  <a:srgbClr val="6E572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SHOW STOPPERS</a:t>
            </a:r>
          </a:p>
        </p:txBody>
      </p:sp>
      <p:sp>
        <p:nvSpPr>
          <p:cNvPr id="38" name="Freeform 38"/>
          <p:cNvSpPr/>
          <p:nvPr/>
        </p:nvSpPr>
        <p:spPr>
          <a:xfrm>
            <a:off x="16069070" y="122064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46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84353" y="145862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575" t="-58693" r="-45364" b="-67403"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E2671B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82980" y="1168226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 AND 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97840" y="9684548"/>
            <a:ext cx="40843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3740" y="9684548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7" name="Freeform 7"/>
          <p:cNvSpPr/>
          <p:nvPr/>
        </p:nvSpPr>
        <p:spPr>
          <a:xfrm>
            <a:off x="16069070" y="122064"/>
            <a:ext cx="2006659" cy="1026363"/>
          </a:xfrm>
          <a:custGeom>
            <a:avLst/>
            <a:gdLst/>
            <a:ahLst/>
            <a:cxnLst/>
            <a:rect l="l" t="t" r="r" b="b"/>
            <a:pathLst>
              <a:path w="2006659" h="1026363">
                <a:moveTo>
                  <a:pt x="0" y="0"/>
                </a:moveTo>
                <a:lnTo>
                  <a:pt x="2006659" y="0"/>
                </a:lnTo>
                <a:lnTo>
                  <a:pt x="2006659" y="1026363"/>
                </a:lnTo>
                <a:lnTo>
                  <a:pt x="0" y="1026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987330" y="2419351"/>
            <a:ext cx="4088399" cy="39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520" lvl="1" indent="-259760" algn="l">
              <a:lnSpc>
                <a:spcPts val="3368"/>
              </a:lnSpc>
              <a:buFont typeface="Arial"/>
              <a:buChar char="•"/>
            </a:pPr>
            <a:r>
              <a:rPr lang="en-US" sz="2406" u="sng">
                <a:solidFill>
                  <a:srgbClr val="000000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  <a:hlinkClick r:id="rId6" tooltip="https://m.economictimes.com/news/economy/indicators/indian-handicraft-industry-expected-to-see-a-6-8-decline-this-fiscal-year/amp_articleshow/101275020.cms"/>
              </a:rPr>
              <a:t>Economic Times Article</a:t>
            </a:r>
          </a:p>
        </p:txBody>
      </p:sp>
      <p:pic>
        <p:nvPicPr>
          <p:cNvPr id="9" name="Picture 9">
            <a:hlinkClick r:id="rId7" tooltip="https://smeventure.com/e-commerce-portal-for-handloom-handicraft-aims-at-making-artisans-weavers-self-reliant/"/>
          </p:cNvPr>
          <p:cNvPicPr>
            <a:picLocks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433359" y="2470771"/>
            <a:ext cx="5388990" cy="30289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1280229" y="5801977"/>
            <a:ext cx="5792170" cy="325555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009073" y="2857054"/>
            <a:ext cx="3277672" cy="39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15" lvl="1" indent="-259057" algn="l">
              <a:lnSpc>
                <a:spcPts val="3359"/>
              </a:lnSpc>
              <a:buFont typeface="Arial"/>
              <a:buChar char="•"/>
            </a:pPr>
            <a:r>
              <a:rPr lang="en-US" sz="2399" u="sng" dirty="0">
                <a:solidFill>
                  <a:srgbClr val="000000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  <a:hlinkClick r:id="rId9" tooltip="https://handicrafts.nic.in/e-marketing.aspx"/>
              </a:rPr>
              <a:t>Handicrafts Website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4353" y="145862"/>
            <a:ext cx="1134095" cy="942700"/>
          </a:xfrm>
          <a:custGeom>
            <a:avLst/>
            <a:gdLst/>
            <a:ahLst/>
            <a:cxnLst/>
            <a:rect l="l" t="t" r="r" b="b"/>
            <a:pathLst>
              <a:path w="1134095" h="942700">
                <a:moveTo>
                  <a:pt x="0" y="0"/>
                </a:moveTo>
                <a:lnTo>
                  <a:pt x="1134094" y="0"/>
                </a:lnTo>
                <a:lnTo>
                  <a:pt x="1134094" y="942700"/>
                </a:lnTo>
                <a:lnTo>
                  <a:pt x="0" y="9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575" t="-58693" r="-45364" b="-6740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8447" y="307540"/>
            <a:ext cx="2512393" cy="58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E2671B"/>
                </a:solidFill>
                <a:latin typeface="Shrikhand"/>
                <a:ea typeface="Shrikhand"/>
                <a:cs typeface="Shrikhand"/>
                <a:sym typeface="Shrikhand"/>
              </a:rPr>
              <a:t>DRASHTA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3E7F6-FF91-4A61-BAD2-910A031F0F3E}"/>
              </a:ext>
            </a:extLst>
          </p:cNvPr>
          <p:cNvSpPr txBox="1"/>
          <p:nvPr/>
        </p:nvSpPr>
        <p:spPr>
          <a:xfrm>
            <a:off x="1217373" y="3386902"/>
            <a:ext cx="6104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11"/>
              </a:rPr>
              <a:t>Article 1</a:t>
            </a:r>
            <a:r>
              <a:rPr lang="en-IN" sz="2800" dirty="0"/>
              <a:t>- Challenges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3BA2D2-428C-F9FC-FE51-7849C8473B61}"/>
              </a:ext>
            </a:extLst>
          </p:cNvPr>
          <p:cNvSpPr txBox="1"/>
          <p:nvPr/>
        </p:nvSpPr>
        <p:spPr>
          <a:xfrm>
            <a:off x="1187248" y="5047365"/>
            <a:ext cx="5158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linkClick r:id="rId12"/>
              </a:rPr>
              <a:t>Article 2- </a:t>
            </a:r>
            <a:r>
              <a:rPr lang="en-IN" sz="2800" dirty="0"/>
              <a:t>Roles in economy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EF8264-44AF-6353-4046-271671F5761A}"/>
              </a:ext>
            </a:extLst>
          </p:cNvPr>
          <p:cNvSpPr txBox="1"/>
          <p:nvPr/>
        </p:nvSpPr>
        <p:spPr>
          <a:xfrm>
            <a:off x="1215601" y="6638488"/>
            <a:ext cx="6453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linkClick r:id="rId13"/>
              </a:rPr>
              <a:t>Article 3- </a:t>
            </a:r>
            <a:r>
              <a:rPr lang="en-IN" sz="2800" dirty="0"/>
              <a:t>Former Vice President encouraging handicrafts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197840" y="9684548"/>
            <a:ext cx="40843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Noto Serif Ethiopic Semi Condensed Bold"/>
                <a:ea typeface="Noto Serif Ethiopic Semi Condensed Bold"/>
                <a:cs typeface="Noto Serif Ethiopic Semi Condensed Bold"/>
                <a:sym typeface="Noto Serif Ethiopic Semi Condensed Bold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63740" y="9684548"/>
            <a:ext cx="46231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Noto Serif Ethiopic Semi Condensed"/>
                <a:ea typeface="Noto Serif Ethiopic Semi Condensed"/>
                <a:cs typeface="Noto Serif Ethiopic Semi Condensed"/>
                <a:sym typeface="Noto Serif Ethiopic Semi Condensed"/>
              </a:rPr>
              <a:t>@SIH Idea submission- Template</a:t>
            </a:r>
          </a:p>
        </p:txBody>
      </p:sp>
      <p:sp>
        <p:nvSpPr>
          <p:cNvPr id="6" name="Freeform 6"/>
          <p:cNvSpPr/>
          <p:nvPr/>
        </p:nvSpPr>
        <p:spPr>
          <a:xfrm>
            <a:off x="14705866" y="122064"/>
            <a:ext cx="3369862" cy="1723612"/>
          </a:xfrm>
          <a:custGeom>
            <a:avLst/>
            <a:gdLst/>
            <a:ahLst/>
            <a:cxnLst/>
            <a:rect l="l" t="t" r="r" b="b"/>
            <a:pathLst>
              <a:path w="3369862" h="1723612">
                <a:moveTo>
                  <a:pt x="0" y="0"/>
                </a:moveTo>
                <a:lnTo>
                  <a:pt x="3369863" y="0"/>
                </a:lnTo>
                <a:lnTo>
                  <a:pt x="3369863" y="1723613"/>
                </a:lnTo>
                <a:lnTo>
                  <a:pt x="0" y="172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8575" y="2657973"/>
            <a:ext cx="18345150" cy="6535950"/>
            <a:chOff x="0" y="0"/>
            <a:chExt cx="24460200" cy="87146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24384000" cy="8638413"/>
            </a:xfrm>
            <a:custGeom>
              <a:avLst/>
              <a:gdLst/>
              <a:ahLst/>
              <a:cxnLst/>
              <a:rect l="l" t="t" r="r" b="b"/>
              <a:pathLst>
                <a:path w="24384000" h="8638413">
                  <a:moveTo>
                    <a:pt x="1447927" y="0"/>
                  </a:moveTo>
                  <a:lnTo>
                    <a:pt x="24384000" y="0"/>
                  </a:lnTo>
                  <a:lnTo>
                    <a:pt x="24384000" y="7198614"/>
                  </a:lnTo>
                  <a:cubicBezTo>
                    <a:pt x="24384000" y="7993761"/>
                    <a:pt x="23735792" y="8638413"/>
                    <a:pt x="22936073" y="8638413"/>
                  </a:cubicBezTo>
                  <a:lnTo>
                    <a:pt x="0" y="8638413"/>
                  </a:lnTo>
                  <a:lnTo>
                    <a:pt x="0" y="1439799"/>
                  </a:lnTo>
                  <a:cubicBezTo>
                    <a:pt x="0" y="644652"/>
                    <a:pt x="648208" y="0"/>
                    <a:pt x="1447927" y="0"/>
                  </a:cubicBezTo>
                  <a:close/>
                </a:path>
              </a:pathLst>
            </a:custGeom>
            <a:solidFill>
              <a:srgbClr val="DCE6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4460200" cy="8714613"/>
            </a:xfrm>
            <a:custGeom>
              <a:avLst/>
              <a:gdLst/>
              <a:ahLst/>
              <a:cxnLst/>
              <a:rect l="l" t="t" r="r" b="b"/>
              <a:pathLst>
                <a:path w="24460200" h="8714613">
                  <a:moveTo>
                    <a:pt x="1486027" y="0"/>
                  </a:moveTo>
                  <a:lnTo>
                    <a:pt x="24422100" y="0"/>
                  </a:lnTo>
                  <a:cubicBezTo>
                    <a:pt x="24443182" y="0"/>
                    <a:pt x="24460200" y="17018"/>
                    <a:pt x="24460200" y="38100"/>
                  </a:cubicBezTo>
                  <a:lnTo>
                    <a:pt x="24460200" y="7236714"/>
                  </a:lnTo>
                  <a:lnTo>
                    <a:pt x="24422100" y="7236714"/>
                  </a:lnTo>
                  <a:lnTo>
                    <a:pt x="24460200" y="7236714"/>
                  </a:lnTo>
                  <a:cubicBezTo>
                    <a:pt x="24460200" y="8053070"/>
                    <a:pt x="23794720" y="8714613"/>
                    <a:pt x="22974173" y="8714613"/>
                  </a:cubicBezTo>
                  <a:lnTo>
                    <a:pt x="22974173" y="8676513"/>
                  </a:lnTo>
                  <a:lnTo>
                    <a:pt x="22974173" y="8714613"/>
                  </a:lnTo>
                  <a:lnTo>
                    <a:pt x="38100" y="8714613"/>
                  </a:lnTo>
                  <a:cubicBezTo>
                    <a:pt x="17018" y="8714613"/>
                    <a:pt x="0" y="8697595"/>
                    <a:pt x="0" y="8676513"/>
                  </a:cubicBezTo>
                  <a:lnTo>
                    <a:pt x="0" y="1477899"/>
                  </a:lnTo>
                  <a:lnTo>
                    <a:pt x="38100" y="1477899"/>
                  </a:lnTo>
                  <a:lnTo>
                    <a:pt x="0" y="1477899"/>
                  </a:lnTo>
                  <a:cubicBezTo>
                    <a:pt x="0" y="661416"/>
                    <a:pt x="665480" y="0"/>
                    <a:pt x="1486027" y="0"/>
                  </a:cubicBezTo>
                  <a:cubicBezTo>
                    <a:pt x="1497711" y="0"/>
                    <a:pt x="1508887" y="5461"/>
                    <a:pt x="1515999" y="14605"/>
                  </a:cubicBezTo>
                  <a:lnTo>
                    <a:pt x="1486027" y="38100"/>
                  </a:lnTo>
                  <a:lnTo>
                    <a:pt x="1486027" y="0"/>
                  </a:lnTo>
                  <a:moveTo>
                    <a:pt x="1486027" y="76200"/>
                  </a:moveTo>
                  <a:cubicBezTo>
                    <a:pt x="1474343" y="76200"/>
                    <a:pt x="1463167" y="70739"/>
                    <a:pt x="1456055" y="61595"/>
                  </a:cubicBezTo>
                  <a:lnTo>
                    <a:pt x="1486027" y="38100"/>
                  </a:lnTo>
                  <a:lnTo>
                    <a:pt x="1486027" y="76200"/>
                  </a:lnTo>
                  <a:cubicBezTo>
                    <a:pt x="707263" y="76200"/>
                    <a:pt x="76200" y="703961"/>
                    <a:pt x="76200" y="1477899"/>
                  </a:cubicBezTo>
                  <a:lnTo>
                    <a:pt x="76200" y="8676513"/>
                  </a:lnTo>
                  <a:lnTo>
                    <a:pt x="38100" y="8676513"/>
                  </a:lnTo>
                  <a:lnTo>
                    <a:pt x="38100" y="8638413"/>
                  </a:lnTo>
                  <a:lnTo>
                    <a:pt x="22974173" y="8638413"/>
                  </a:lnTo>
                  <a:cubicBezTo>
                    <a:pt x="23753063" y="8638413"/>
                    <a:pt x="24384000" y="8010652"/>
                    <a:pt x="24384000" y="7236714"/>
                  </a:cubicBezTo>
                  <a:lnTo>
                    <a:pt x="24384000" y="38100"/>
                  </a:lnTo>
                  <a:lnTo>
                    <a:pt x="24422100" y="38100"/>
                  </a:lnTo>
                  <a:lnTo>
                    <a:pt x="24422100" y="76200"/>
                  </a:lnTo>
                  <a:lnTo>
                    <a:pt x="1486027" y="76200"/>
                  </a:lnTo>
                  <a:close/>
                </a:path>
              </a:pathLst>
            </a:custGeom>
            <a:solidFill>
              <a:srgbClr val="4A7E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43173" y="2890306"/>
            <a:ext cx="17464254" cy="604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Kindly keep the maximum slides limit up to six </a:t>
            </a:r>
            <a:r>
              <a:rPr lang="en-US" sz="2700" b="1">
                <a:solidFill>
                  <a:srgbClr val="C00000"/>
                </a:solidFill>
                <a:latin typeface="Arial Bold"/>
                <a:ea typeface="Arial Bold"/>
                <a:cs typeface="Arial Bold"/>
                <a:sym typeface="Arial Bold"/>
              </a:rPr>
              <a:t>(6). </a:t>
            </a: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 Including the title slide) </a:t>
            </a:r>
          </a:p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Try to avoid paragraphs and post your idea in points /diagrams / Infographics /pictures </a:t>
            </a:r>
          </a:p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Keep your explanation precise and easy to understand</a:t>
            </a:r>
          </a:p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Idea should be unique and novel. </a:t>
            </a:r>
          </a:p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 can only use provided template for making the PPT without changing the idea details pointers (mentioned in previous slides).</a:t>
            </a:r>
          </a:p>
          <a:p>
            <a:pPr marL="488632" lvl="1" indent="-244316" algn="just">
              <a:lnSpc>
                <a:spcPts val="2916"/>
              </a:lnSpc>
              <a:buAutoNum type="arabicPeriod"/>
            </a:pPr>
            <a:r>
              <a: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 need to save the file in PDF and upload the same on portal. No PPT, Word Doc or any other format will be supported.</a:t>
            </a:r>
          </a:p>
          <a:p>
            <a:pPr marL="488632" lvl="1" indent="-244316" algn="just">
              <a:lnSpc>
                <a:spcPts val="2916"/>
              </a:lnSpc>
            </a:pPr>
            <a:endParaRPr lang="en-US" sz="27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88632" lvl="1" indent="-244316" algn="just">
              <a:lnSpc>
                <a:spcPts val="2916"/>
              </a:lnSpc>
            </a:pPr>
            <a:r>
              <a:rPr lang="en-US" sz="2700" b="1">
                <a:solidFill>
                  <a:srgbClr val="C00000"/>
                </a:solidFill>
                <a:latin typeface="Arial Bold"/>
                <a:ea typeface="Arial Bold"/>
                <a:cs typeface="Arial Bold"/>
                <a:sym typeface="Arial Bold"/>
              </a:rPr>
              <a:t>Note - You can delete this slide (Important Pointers) when you upload the details of your idea on SIH portal.</a:t>
            </a:r>
          </a:p>
          <a:p>
            <a:pPr marL="488632" lvl="1" indent="-244316" algn="just">
              <a:lnSpc>
                <a:spcPts val="2916"/>
              </a:lnSpc>
            </a:pPr>
            <a:endParaRPr lang="en-US" sz="2700" b="1">
              <a:solidFill>
                <a:srgbClr val="C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81496" y="101544"/>
            <a:ext cx="12432930" cy="98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75050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IMPORTANT INSTRUCTIONS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954" y="1789995"/>
            <a:ext cx="14153606" cy="4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6"/>
              </a:lnSpc>
            </a:pPr>
            <a:r>
              <a:rPr lang="en-US" sz="2700" b="1">
                <a:solidFill>
                  <a:srgbClr val="750505"/>
                </a:solidFill>
                <a:latin typeface="Arial Bold"/>
                <a:ea typeface="Arial Bold"/>
                <a:cs typeface="Arial Bold"/>
                <a:sym typeface="Arial Bold"/>
              </a:rPr>
              <a:t>Please ensure below pointers are met while submitting the Idea PPT: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898</Words>
  <Application>Microsoft Office PowerPoint</Application>
  <PresentationFormat>Custom</PresentationFormat>
  <Paragraphs>129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Public Sans Bold</vt:lpstr>
      <vt:lpstr>Noto Serif Ethiopic Semi Condensed</vt:lpstr>
      <vt:lpstr>Times New Roman Bold</vt:lpstr>
      <vt:lpstr>Arial</vt:lpstr>
      <vt:lpstr>Public Sans</vt:lpstr>
      <vt:lpstr>Times New Roman</vt:lpstr>
      <vt:lpstr>Garamond Bold</vt:lpstr>
      <vt:lpstr>Noto Serif Ethiopic Semi Condensed Bold</vt:lpstr>
      <vt:lpstr>Arial Bold</vt:lpstr>
      <vt:lpstr>Shrikhand</vt:lpstr>
      <vt:lpstr>Calibri</vt:lpstr>
      <vt:lpstr>Cormorant Garamond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SIH.pptx</dc:title>
  <dc:creator>rheas</dc:creator>
  <cp:lastModifiedBy>rheasohal2020@gmail.com</cp:lastModifiedBy>
  <cp:revision>7</cp:revision>
  <dcterms:created xsi:type="dcterms:W3CDTF">2006-08-16T00:00:00Z</dcterms:created>
  <dcterms:modified xsi:type="dcterms:W3CDTF">2024-09-10T16:26:10Z</dcterms:modified>
  <dc:identifier>DAGPIZzoJzY</dc:identifier>
</cp:coreProperties>
</file>